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60" r:id="rId5"/>
  </p:sldIdLst>
  <p:sldSz cx="6858000" cy="9906000" type="A4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CCCCFF"/>
    <a:srgbClr val="CC99FF"/>
    <a:srgbClr val="FFCC00"/>
    <a:srgbClr val="3399FF"/>
    <a:srgbClr val="FFFFCC"/>
    <a:srgbClr val="FF9999"/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D7E229-9830-4904-9481-33456162D1EB}" v="254" dt="2025-08-18T11:55:35.6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3" autoAdjust="0"/>
    <p:restoredTop sz="94111" autoAdjust="0"/>
  </p:normalViewPr>
  <p:slideViewPr>
    <p:cSldViewPr snapToGrid="0">
      <p:cViewPr varScale="1">
        <p:scale>
          <a:sx n="82" d="100"/>
          <a:sy n="82" d="100"/>
        </p:scale>
        <p:origin x="3384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012F8-B353-4FD4-809E-1A0EE1DF563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55154-0352-4D42-BAEE-EF89759650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29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855154-0352-4D42-BAEE-EF89759650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0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7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76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3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54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42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45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97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1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39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7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24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86AE5-59D7-4512-8685-A3422154952A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14E48-3C66-42CD-83C0-2EAA38B85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62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4.wdp"/><Relationship Id="rId18" Type="http://schemas.openxmlformats.org/officeDocument/2006/relationships/image" Target="../media/image10.png"/><Relationship Id="rId3" Type="http://schemas.openxmlformats.org/officeDocument/2006/relationships/image" Target="../media/image1.png"/><Relationship Id="rId21" Type="http://schemas.microsoft.com/office/2007/relationships/hdphoto" Target="../media/hdphoto8.wdp"/><Relationship Id="rId7" Type="http://schemas.microsoft.com/office/2007/relationships/hdphoto" Target="../media/hdphoto1.wdp"/><Relationship Id="rId12" Type="http://schemas.openxmlformats.org/officeDocument/2006/relationships/image" Target="../media/image7.png"/><Relationship Id="rId17" Type="http://schemas.microsoft.com/office/2007/relationships/hdphoto" Target="../media/hdphoto6.wdp"/><Relationship Id="rId25" Type="http://schemas.microsoft.com/office/2007/relationships/hdphoto" Target="../media/hdphoto10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3.wdp"/><Relationship Id="rId24" Type="http://schemas.openxmlformats.org/officeDocument/2006/relationships/image" Target="../media/image13.png"/><Relationship Id="rId5" Type="http://schemas.openxmlformats.org/officeDocument/2006/relationships/image" Target="../media/image3.png"/><Relationship Id="rId15" Type="http://schemas.microsoft.com/office/2007/relationships/hdphoto" Target="../media/hdphoto5.wdp"/><Relationship Id="rId23" Type="http://schemas.microsoft.com/office/2007/relationships/hdphoto" Target="../media/hdphoto9.wdp"/><Relationship Id="rId10" Type="http://schemas.openxmlformats.org/officeDocument/2006/relationships/image" Target="../media/image6.png"/><Relationship Id="rId19" Type="http://schemas.microsoft.com/office/2007/relationships/hdphoto" Target="../media/hdphoto7.wdp"/><Relationship Id="rId4" Type="http://schemas.openxmlformats.org/officeDocument/2006/relationships/image" Target="../media/image2.png"/><Relationship Id="rId9" Type="http://schemas.microsoft.com/office/2007/relationships/hdphoto" Target="../media/hdphoto2.wdp"/><Relationship Id="rId14" Type="http://schemas.openxmlformats.org/officeDocument/2006/relationships/image" Target="../media/image8.png"/><Relationship Id="rId2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2" name="Group 1081">
            <a:extLst>
              <a:ext uri="{FF2B5EF4-FFF2-40B4-BE49-F238E27FC236}">
                <a16:creationId xmlns:a16="http://schemas.microsoft.com/office/drawing/2014/main" id="{950BA07F-A125-D47D-A0B9-A343CCB2AFBE}"/>
              </a:ext>
            </a:extLst>
          </p:cNvPr>
          <p:cNvGrpSpPr/>
          <p:nvPr/>
        </p:nvGrpSpPr>
        <p:grpSpPr>
          <a:xfrm>
            <a:off x="200917" y="1413842"/>
            <a:ext cx="6564713" cy="7582426"/>
            <a:chOff x="161333" y="1886439"/>
            <a:chExt cx="6564713" cy="7582426"/>
          </a:xfrm>
        </p:grpSpPr>
        <p:sp>
          <p:nvSpPr>
            <p:cNvPr id="47" name="U-Turn Arrow 37">
              <a:extLst>
                <a:ext uri="{FF2B5EF4-FFF2-40B4-BE49-F238E27FC236}">
                  <a16:creationId xmlns:a16="http://schemas.microsoft.com/office/drawing/2014/main" id="{84559927-1C60-F8B7-7EA0-71D37215EA01}"/>
                </a:ext>
              </a:extLst>
            </p:cNvPr>
            <p:cNvSpPr/>
            <p:nvPr/>
          </p:nvSpPr>
          <p:spPr>
            <a:xfrm rot="16200000">
              <a:off x="2696872" y="5182225"/>
              <a:ext cx="1697013" cy="63024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U-Turn Arrow 37">
              <a:extLst>
                <a:ext uri="{FF2B5EF4-FFF2-40B4-BE49-F238E27FC236}">
                  <a16:creationId xmlns:a16="http://schemas.microsoft.com/office/drawing/2014/main" id="{C8899A04-5371-2794-F380-8F2FD028F77D}"/>
                </a:ext>
              </a:extLst>
            </p:cNvPr>
            <p:cNvSpPr/>
            <p:nvPr/>
          </p:nvSpPr>
          <p:spPr>
            <a:xfrm rot="16200000">
              <a:off x="2696873" y="3255948"/>
              <a:ext cx="1697012" cy="63024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U-Turn Arrow 37">
              <a:extLst>
                <a:ext uri="{FF2B5EF4-FFF2-40B4-BE49-F238E27FC236}">
                  <a16:creationId xmlns:a16="http://schemas.microsoft.com/office/drawing/2014/main" id="{8AA168B3-EB1B-4BC5-BB37-79AAD2BE6BBA}"/>
                </a:ext>
              </a:extLst>
            </p:cNvPr>
            <p:cNvSpPr/>
            <p:nvPr/>
          </p:nvSpPr>
          <p:spPr>
            <a:xfrm rot="16200000">
              <a:off x="2742576" y="1474253"/>
              <a:ext cx="1581150" cy="63024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U-Turn Arrow 37">
              <a:extLst>
                <a:ext uri="{FF2B5EF4-FFF2-40B4-BE49-F238E27FC236}">
                  <a16:creationId xmlns:a16="http://schemas.microsoft.com/office/drawing/2014/main" id="{FB352994-FB76-6E50-92E1-50C6AAF79B8D}"/>
                </a:ext>
              </a:extLst>
            </p:cNvPr>
            <p:cNvSpPr/>
            <p:nvPr/>
          </p:nvSpPr>
          <p:spPr>
            <a:xfrm>
              <a:off x="393348" y="5932980"/>
              <a:ext cx="1308200" cy="1931127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U-Turn Arrow 37">
              <a:extLst>
                <a:ext uri="{FF2B5EF4-FFF2-40B4-BE49-F238E27FC236}">
                  <a16:creationId xmlns:a16="http://schemas.microsoft.com/office/drawing/2014/main" id="{FD94B299-F830-1DB5-3A44-1370B1C3D2D0}"/>
                </a:ext>
              </a:extLst>
            </p:cNvPr>
            <p:cNvSpPr/>
            <p:nvPr/>
          </p:nvSpPr>
          <p:spPr>
            <a:xfrm>
              <a:off x="393348" y="3145264"/>
              <a:ext cx="1319642" cy="214984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069" name="Straight Connector 1068">
              <a:extLst>
                <a:ext uri="{FF2B5EF4-FFF2-40B4-BE49-F238E27FC236}">
                  <a16:creationId xmlns:a16="http://schemas.microsoft.com/office/drawing/2014/main" id="{6DABDCDD-7DB3-0EEB-1819-7D878DD32772}"/>
                </a:ext>
              </a:extLst>
            </p:cNvPr>
            <p:cNvCxnSpPr>
              <a:cxnSpLocks/>
            </p:cNvCxnSpPr>
            <p:nvPr/>
          </p:nvCxnSpPr>
          <p:spPr>
            <a:xfrm>
              <a:off x="2809575" y="5605167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U-Turn Arrow 37">
              <a:extLst>
                <a:ext uri="{FF2B5EF4-FFF2-40B4-BE49-F238E27FC236}">
                  <a16:creationId xmlns:a16="http://schemas.microsoft.com/office/drawing/2014/main" id="{C3BE0894-7381-BB76-9DDB-5E7ED3816AEF}"/>
                </a:ext>
              </a:extLst>
            </p:cNvPr>
            <p:cNvSpPr/>
            <p:nvPr/>
          </p:nvSpPr>
          <p:spPr>
            <a:xfrm rot="16200000">
              <a:off x="2658922" y="-390576"/>
              <a:ext cx="1748458" cy="63024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U-Turn Arrow 37">
              <a:extLst>
                <a:ext uri="{FF2B5EF4-FFF2-40B4-BE49-F238E27FC236}">
                  <a16:creationId xmlns:a16="http://schemas.microsoft.com/office/drawing/2014/main" id="{00E5BB11-97CF-9DB2-2124-84AD36111712}"/>
                </a:ext>
              </a:extLst>
            </p:cNvPr>
            <p:cNvSpPr/>
            <p:nvPr/>
          </p:nvSpPr>
          <p:spPr>
            <a:xfrm>
              <a:off x="5356961" y="4347299"/>
              <a:ext cx="1319643" cy="248166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058" name="Straight Connector 1057">
              <a:extLst>
                <a:ext uri="{FF2B5EF4-FFF2-40B4-BE49-F238E27FC236}">
                  <a16:creationId xmlns:a16="http://schemas.microsoft.com/office/drawing/2014/main" id="{3A705AA6-4C65-A7E5-A732-70A234D3BBA3}"/>
                </a:ext>
              </a:extLst>
            </p:cNvPr>
            <p:cNvCxnSpPr>
              <a:cxnSpLocks/>
            </p:cNvCxnSpPr>
            <p:nvPr/>
          </p:nvCxnSpPr>
          <p:spPr>
            <a:xfrm>
              <a:off x="4914049" y="7530560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3" name="Straight Connector 1062">
              <a:extLst>
                <a:ext uri="{FF2B5EF4-FFF2-40B4-BE49-F238E27FC236}">
                  <a16:creationId xmlns:a16="http://schemas.microsoft.com/office/drawing/2014/main" id="{D998423A-B9C3-7447-F924-B6363F751FA0}"/>
                </a:ext>
              </a:extLst>
            </p:cNvPr>
            <p:cNvCxnSpPr>
              <a:cxnSpLocks/>
            </p:cNvCxnSpPr>
            <p:nvPr/>
          </p:nvCxnSpPr>
          <p:spPr>
            <a:xfrm>
              <a:off x="3416748" y="7522194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4" name="Straight Connector 1063">
              <a:extLst>
                <a:ext uri="{FF2B5EF4-FFF2-40B4-BE49-F238E27FC236}">
                  <a16:creationId xmlns:a16="http://schemas.microsoft.com/office/drawing/2014/main" id="{F4D06838-6D09-F114-E61E-B14C9371EBB6}"/>
                </a:ext>
              </a:extLst>
            </p:cNvPr>
            <p:cNvCxnSpPr>
              <a:cxnSpLocks/>
            </p:cNvCxnSpPr>
            <p:nvPr/>
          </p:nvCxnSpPr>
          <p:spPr>
            <a:xfrm>
              <a:off x="2051195" y="7509260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5" name="Straight Connector 1064">
              <a:extLst>
                <a:ext uri="{FF2B5EF4-FFF2-40B4-BE49-F238E27FC236}">
                  <a16:creationId xmlns:a16="http://schemas.microsoft.com/office/drawing/2014/main" id="{19115ADF-B507-D203-702E-1103DD711A5A}"/>
                </a:ext>
              </a:extLst>
            </p:cNvPr>
            <p:cNvCxnSpPr>
              <a:cxnSpLocks/>
            </p:cNvCxnSpPr>
            <p:nvPr/>
          </p:nvCxnSpPr>
          <p:spPr>
            <a:xfrm>
              <a:off x="497918" y="7273242"/>
              <a:ext cx="1016713" cy="0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1" name="Straight Connector 1070">
              <a:extLst>
                <a:ext uri="{FF2B5EF4-FFF2-40B4-BE49-F238E27FC236}">
                  <a16:creationId xmlns:a16="http://schemas.microsoft.com/office/drawing/2014/main" id="{649A32F1-18B1-B870-884E-F16823C5AD1D}"/>
                </a:ext>
              </a:extLst>
            </p:cNvPr>
            <p:cNvCxnSpPr>
              <a:cxnSpLocks/>
            </p:cNvCxnSpPr>
            <p:nvPr/>
          </p:nvCxnSpPr>
          <p:spPr>
            <a:xfrm>
              <a:off x="5415642" y="5643909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2" name="Straight Connector 1071">
              <a:extLst>
                <a:ext uri="{FF2B5EF4-FFF2-40B4-BE49-F238E27FC236}">
                  <a16:creationId xmlns:a16="http://schemas.microsoft.com/office/drawing/2014/main" id="{37F361B5-3A39-88F3-4280-37684DCBD051}"/>
                </a:ext>
              </a:extLst>
            </p:cNvPr>
            <p:cNvCxnSpPr>
              <a:cxnSpLocks/>
            </p:cNvCxnSpPr>
            <p:nvPr/>
          </p:nvCxnSpPr>
          <p:spPr>
            <a:xfrm>
              <a:off x="5415642" y="4461338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3" name="Straight Connector 1072">
              <a:extLst>
                <a:ext uri="{FF2B5EF4-FFF2-40B4-BE49-F238E27FC236}">
                  <a16:creationId xmlns:a16="http://schemas.microsoft.com/office/drawing/2014/main" id="{2DBDF83B-1368-BAD6-F1F5-61072C59BBAF}"/>
                </a:ext>
              </a:extLst>
            </p:cNvPr>
            <p:cNvCxnSpPr>
              <a:cxnSpLocks/>
            </p:cNvCxnSpPr>
            <p:nvPr/>
          </p:nvCxnSpPr>
          <p:spPr>
            <a:xfrm>
              <a:off x="529151" y="3727164"/>
              <a:ext cx="908255" cy="0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4" name="Straight Connector 1073">
              <a:extLst>
                <a:ext uri="{FF2B5EF4-FFF2-40B4-BE49-F238E27FC236}">
                  <a16:creationId xmlns:a16="http://schemas.microsoft.com/office/drawing/2014/main" id="{76FA7D44-7D8F-9298-A28C-0CD4A77ACE41}"/>
                </a:ext>
              </a:extLst>
            </p:cNvPr>
            <p:cNvCxnSpPr>
              <a:cxnSpLocks/>
            </p:cNvCxnSpPr>
            <p:nvPr/>
          </p:nvCxnSpPr>
          <p:spPr>
            <a:xfrm>
              <a:off x="2936724" y="4468185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8" name="Straight Connector 1077">
              <a:extLst>
                <a:ext uri="{FF2B5EF4-FFF2-40B4-BE49-F238E27FC236}">
                  <a16:creationId xmlns:a16="http://schemas.microsoft.com/office/drawing/2014/main" id="{4C4C33C8-8BA5-9AD8-3F32-B7DD07F4BA54}"/>
                </a:ext>
              </a:extLst>
            </p:cNvPr>
            <p:cNvCxnSpPr>
              <a:cxnSpLocks/>
            </p:cNvCxnSpPr>
            <p:nvPr/>
          </p:nvCxnSpPr>
          <p:spPr>
            <a:xfrm>
              <a:off x="2561717" y="2068635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9" name="Straight Connector 1078">
              <a:extLst>
                <a:ext uri="{FF2B5EF4-FFF2-40B4-BE49-F238E27FC236}">
                  <a16:creationId xmlns:a16="http://schemas.microsoft.com/office/drawing/2014/main" id="{F389BF26-6A1E-2164-BAE2-B3161F7B6398}"/>
                </a:ext>
              </a:extLst>
            </p:cNvPr>
            <p:cNvCxnSpPr>
              <a:cxnSpLocks/>
            </p:cNvCxnSpPr>
            <p:nvPr/>
          </p:nvCxnSpPr>
          <p:spPr>
            <a:xfrm>
              <a:off x="4679481" y="2052562"/>
              <a:ext cx="0" cy="885683"/>
            </a:xfrm>
            <a:prstGeom prst="line">
              <a:avLst/>
            </a:prstGeom>
            <a:ln w="28575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0" name="TextBox 1139">
              <a:extLst>
                <a:ext uri="{FF2B5EF4-FFF2-40B4-BE49-F238E27FC236}">
                  <a16:creationId xmlns:a16="http://schemas.microsoft.com/office/drawing/2014/main" id="{272619AC-6191-09CB-0F56-BA285AC76233}"/>
                </a:ext>
              </a:extLst>
            </p:cNvPr>
            <p:cNvSpPr txBox="1"/>
            <p:nvPr/>
          </p:nvSpPr>
          <p:spPr>
            <a:xfrm>
              <a:off x="4914049" y="7530560"/>
              <a:ext cx="1214333" cy="33855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Mental Health &amp; Emotional Literacy</a:t>
              </a:r>
            </a:p>
          </p:txBody>
        </p:sp>
        <p:sp>
          <p:nvSpPr>
            <p:cNvPr id="1141" name="TextBox 1140">
              <a:extLst>
                <a:ext uri="{FF2B5EF4-FFF2-40B4-BE49-F238E27FC236}">
                  <a16:creationId xmlns:a16="http://schemas.microsoft.com/office/drawing/2014/main" id="{60585AE2-C235-8AEA-D332-2DAB536C62B9}"/>
                </a:ext>
              </a:extLst>
            </p:cNvPr>
            <p:cNvSpPr txBox="1"/>
            <p:nvPr/>
          </p:nvSpPr>
          <p:spPr>
            <a:xfrm>
              <a:off x="4819533" y="7960698"/>
              <a:ext cx="1214327" cy="1061829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Mental health and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emotional wellbeing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Managing stress and work life balance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Body image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Healthy coping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Strategies to promote mental health and emotional wellbeing.</a:t>
              </a:r>
            </a:p>
          </p:txBody>
        </p:sp>
        <p:pic>
          <p:nvPicPr>
            <p:cNvPr id="1154" name="Picture 42" descr="family icon">
              <a:extLst>
                <a:ext uri="{FF2B5EF4-FFF2-40B4-BE49-F238E27FC236}">
                  <a16:creationId xmlns:a16="http://schemas.microsoft.com/office/drawing/2014/main" id="{7DFDE5CF-5FCF-F277-DEBA-6CDBDCB8FB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507" y="5589433"/>
              <a:ext cx="997124" cy="997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5" name="TextBox 1164">
              <a:extLst>
                <a:ext uri="{FF2B5EF4-FFF2-40B4-BE49-F238E27FC236}">
                  <a16:creationId xmlns:a16="http://schemas.microsoft.com/office/drawing/2014/main" id="{8F1A82E9-107D-617B-D70B-6778DF2E43F5}"/>
                </a:ext>
              </a:extLst>
            </p:cNvPr>
            <p:cNvSpPr txBox="1"/>
            <p:nvPr/>
          </p:nvSpPr>
          <p:spPr>
            <a:xfrm>
              <a:off x="3331387" y="7592047"/>
              <a:ext cx="1473256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Readiness for Work</a:t>
              </a:r>
            </a:p>
          </p:txBody>
        </p:sp>
        <p:sp>
          <p:nvSpPr>
            <p:cNvPr id="1172" name="TextBox 1171">
              <a:extLst>
                <a:ext uri="{FF2B5EF4-FFF2-40B4-BE49-F238E27FC236}">
                  <a16:creationId xmlns:a16="http://schemas.microsoft.com/office/drawing/2014/main" id="{4F366724-15D6-0223-F730-268BB986AE78}"/>
                </a:ext>
              </a:extLst>
            </p:cNvPr>
            <p:cNvSpPr txBox="1"/>
            <p:nvPr/>
          </p:nvSpPr>
          <p:spPr>
            <a:xfrm>
              <a:off x="2010080" y="7566665"/>
              <a:ext cx="1345963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Diversity and Inclusion</a:t>
              </a:r>
            </a:p>
          </p:txBody>
        </p:sp>
        <p:sp>
          <p:nvSpPr>
            <p:cNvPr id="1174" name="TextBox 1173">
              <a:extLst>
                <a:ext uri="{FF2B5EF4-FFF2-40B4-BE49-F238E27FC236}">
                  <a16:creationId xmlns:a16="http://schemas.microsoft.com/office/drawing/2014/main" id="{7CC0B88C-3B61-5534-DD17-C9D7AE1C488F}"/>
                </a:ext>
              </a:extLst>
            </p:cNvPr>
            <p:cNvSpPr txBox="1"/>
            <p:nvPr/>
          </p:nvSpPr>
          <p:spPr>
            <a:xfrm>
              <a:off x="717260" y="5603165"/>
              <a:ext cx="1581867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Respectful Relationships</a:t>
              </a:r>
            </a:p>
          </p:txBody>
        </p:sp>
        <p:sp>
          <p:nvSpPr>
            <p:cNvPr id="1175" name="TextBox 1174">
              <a:extLst>
                <a:ext uri="{FF2B5EF4-FFF2-40B4-BE49-F238E27FC236}">
                  <a16:creationId xmlns:a16="http://schemas.microsoft.com/office/drawing/2014/main" id="{7A48D511-F993-7C1E-D893-88176EB62F59}"/>
                </a:ext>
              </a:extLst>
            </p:cNvPr>
            <p:cNvSpPr txBox="1"/>
            <p:nvPr/>
          </p:nvSpPr>
          <p:spPr>
            <a:xfrm>
              <a:off x="357333" y="5760189"/>
              <a:ext cx="2357377" cy="1169551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Consent including legality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Assertive communication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Positive relationships and recognising abuse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Strategies for managing dangerous situations or  relationships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how to recognise signs of abuse and exit strategies for unhealthy relationships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sexual harassment, stalking and violence (including online)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forced marriage and ‘honour-based’ violence. </a:t>
              </a:r>
            </a:p>
          </p:txBody>
        </p:sp>
        <p:sp>
          <p:nvSpPr>
            <p:cNvPr id="1176" name="TextBox 1175">
              <a:extLst>
                <a:ext uri="{FF2B5EF4-FFF2-40B4-BE49-F238E27FC236}">
                  <a16:creationId xmlns:a16="http://schemas.microsoft.com/office/drawing/2014/main" id="{1C78DADA-63B4-B19A-C697-8CE14C91A48B}"/>
                </a:ext>
              </a:extLst>
            </p:cNvPr>
            <p:cNvSpPr txBox="1"/>
            <p:nvPr/>
          </p:nvSpPr>
          <p:spPr>
            <a:xfrm>
              <a:off x="370462" y="7562685"/>
              <a:ext cx="1483126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Planning for the future</a:t>
              </a:r>
            </a:p>
          </p:txBody>
        </p:sp>
        <p:sp>
          <p:nvSpPr>
            <p:cNvPr id="1180" name="TextBox 1179">
              <a:extLst>
                <a:ext uri="{FF2B5EF4-FFF2-40B4-BE49-F238E27FC236}">
                  <a16:creationId xmlns:a16="http://schemas.microsoft.com/office/drawing/2014/main" id="{D28B31E6-BDE1-15D9-AA21-60B32711DE96}"/>
                </a:ext>
              </a:extLst>
            </p:cNvPr>
            <p:cNvSpPr txBox="1"/>
            <p:nvPr/>
          </p:nvSpPr>
          <p:spPr>
            <a:xfrm>
              <a:off x="2751373" y="5581956"/>
              <a:ext cx="1663709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Health Choices &amp; Safety</a:t>
              </a:r>
            </a:p>
          </p:txBody>
        </p:sp>
        <p:sp>
          <p:nvSpPr>
            <p:cNvPr id="1181" name="TextBox 1180">
              <a:extLst>
                <a:ext uri="{FF2B5EF4-FFF2-40B4-BE49-F238E27FC236}">
                  <a16:creationId xmlns:a16="http://schemas.microsoft.com/office/drawing/2014/main" id="{381CBDCC-D688-5B84-9D32-9D3C7A0F4AAE}"/>
                </a:ext>
              </a:extLst>
            </p:cNvPr>
            <p:cNvSpPr txBox="1"/>
            <p:nvPr/>
          </p:nvSpPr>
          <p:spPr>
            <a:xfrm>
              <a:off x="2862362" y="5847893"/>
              <a:ext cx="1599346" cy="73866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Independence and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keeping safe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Travel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First aid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The impact of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substance use</a:t>
              </a: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E2A22185-E694-EC8A-E7DB-6F4BC88256DF}"/>
                </a:ext>
              </a:extLst>
            </p:cNvPr>
            <p:cNvSpPr txBox="1"/>
            <p:nvPr/>
          </p:nvSpPr>
          <p:spPr>
            <a:xfrm>
              <a:off x="5546775" y="3906193"/>
              <a:ext cx="1031566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Independence</a:t>
              </a:r>
            </a:p>
          </p:txBody>
        </p:sp>
        <p:sp>
          <p:nvSpPr>
            <p:cNvPr id="1189" name="TextBox 1188">
              <a:extLst>
                <a:ext uri="{FF2B5EF4-FFF2-40B4-BE49-F238E27FC236}">
                  <a16:creationId xmlns:a16="http://schemas.microsoft.com/office/drawing/2014/main" id="{8FC8C035-9DFE-64AE-E0E5-39E268422CBD}"/>
                </a:ext>
              </a:extLst>
            </p:cNvPr>
            <p:cNvSpPr txBox="1"/>
            <p:nvPr/>
          </p:nvSpPr>
          <p:spPr>
            <a:xfrm>
              <a:off x="5476093" y="4154878"/>
              <a:ext cx="1249953" cy="73866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Responsible health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choices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Managing change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Health and wellbeing,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including sexual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health, into adulthood</a:t>
              </a:r>
            </a:p>
          </p:txBody>
        </p:sp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8859E672-3956-C6DB-E259-6EE42CE91CF3}"/>
                </a:ext>
              </a:extLst>
            </p:cNvPr>
            <p:cNvSpPr txBox="1"/>
            <p:nvPr/>
          </p:nvSpPr>
          <p:spPr>
            <a:xfrm>
              <a:off x="3145837" y="3906990"/>
              <a:ext cx="1975148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Next Steps</a:t>
              </a: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643B1FF3-F6DD-565A-E908-55E05D609FED}"/>
                </a:ext>
              </a:extLst>
            </p:cNvPr>
            <p:cNvSpPr txBox="1"/>
            <p:nvPr/>
          </p:nvSpPr>
          <p:spPr>
            <a:xfrm>
              <a:off x="3276509" y="4205926"/>
              <a:ext cx="1861154" cy="630942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Application processes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Future opportunities and career development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Maintaining a positive professional identity</a:t>
              </a:r>
            </a:p>
          </p:txBody>
        </p:sp>
        <p:sp>
          <p:nvSpPr>
            <p:cNvPr id="1198" name="TextBox 1197">
              <a:extLst>
                <a:ext uri="{FF2B5EF4-FFF2-40B4-BE49-F238E27FC236}">
                  <a16:creationId xmlns:a16="http://schemas.microsoft.com/office/drawing/2014/main" id="{EB0CFC40-C9FB-38B5-D86A-26E4CF0E549C}"/>
                </a:ext>
              </a:extLst>
            </p:cNvPr>
            <p:cNvSpPr txBox="1"/>
            <p:nvPr/>
          </p:nvSpPr>
          <p:spPr>
            <a:xfrm>
              <a:off x="649767" y="3944840"/>
              <a:ext cx="2086655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Intimate Relationships</a:t>
              </a:r>
            </a:p>
          </p:txBody>
        </p:sp>
        <p:sp>
          <p:nvSpPr>
            <p:cNvPr id="1199" name="TextBox 1198">
              <a:extLst>
                <a:ext uri="{FF2B5EF4-FFF2-40B4-BE49-F238E27FC236}">
                  <a16:creationId xmlns:a16="http://schemas.microsoft.com/office/drawing/2014/main" id="{F8F3E2E2-DB19-600B-04D9-CBC52A14942A}"/>
                </a:ext>
              </a:extLst>
            </p:cNvPr>
            <p:cNvSpPr txBox="1"/>
            <p:nvPr/>
          </p:nvSpPr>
          <p:spPr>
            <a:xfrm>
              <a:off x="983279" y="4232987"/>
              <a:ext cx="1564568" cy="630942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Personal values, including in relation  to contraception and sexual health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Fertility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Pregnancy</a:t>
              </a:r>
            </a:p>
          </p:txBody>
        </p:sp>
        <p:sp>
          <p:nvSpPr>
            <p:cNvPr id="1200" name="TextBox 1199">
              <a:extLst>
                <a:ext uri="{FF2B5EF4-FFF2-40B4-BE49-F238E27FC236}">
                  <a16:creationId xmlns:a16="http://schemas.microsoft.com/office/drawing/2014/main" id="{D94F6DDD-2AC6-433D-59E4-CB82E4B3452C}"/>
                </a:ext>
              </a:extLst>
            </p:cNvPr>
            <p:cNvSpPr txBox="1"/>
            <p:nvPr/>
          </p:nvSpPr>
          <p:spPr>
            <a:xfrm>
              <a:off x="914782" y="2068635"/>
              <a:ext cx="1207308" cy="21544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Financial Choices</a:t>
              </a:r>
            </a:p>
          </p:txBody>
        </p:sp>
        <p:sp>
          <p:nvSpPr>
            <p:cNvPr id="1202" name="TextBox 1201">
              <a:extLst>
                <a:ext uri="{FF2B5EF4-FFF2-40B4-BE49-F238E27FC236}">
                  <a16:creationId xmlns:a16="http://schemas.microsoft.com/office/drawing/2014/main" id="{426C15D5-E9C9-5987-94FE-F647D7CCE237}"/>
                </a:ext>
              </a:extLst>
            </p:cNvPr>
            <p:cNvSpPr txBox="1"/>
            <p:nvPr/>
          </p:nvSpPr>
          <p:spPr>
            <a:xfrm>
              <a:off x="2561717" y="2033439"/>
              <a:ext cx="2117762" cy="33855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Building and Maintaining Relationships </a:t>
              </a:r>
            </a:p>
            <a:p>
              <a:pPr algn="ctr"/>
              <a:endParaRPr lang="en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3" name="TextBox 1202">
              <a:extLst>
                <a:ext uri="{FF2B5EF4-FFF2-40B4-BE49-F238E27FC236}">
                  <a16:creationId xmlns:a16="http://schemas.microsoft.com/office/drawing/2014/main" id="{81730D1D-6E28-D9E0-F00C-BF6579ACE20A}"/>
                </a:ext>
              </a:extLst>
            </p:cNvPr>
            <p:cNvSpPr txBox="1"/>
            <p:nvPr/>
          </p:nvSpPr>
          <p:spPr>
            <a:xfrm>
              <a:off x="2664640" y="2312885"/>
              <a:ext cx="1652130" cy="73866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New friendships and  relationships, including in the workplace 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Personal safety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Intimacy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Conflict resolution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Relationship changes</a:t>
              </a:r>
            </a:p>
          </p:txBody>
        </p:sp>
        <p:sp>
          <p:nvSpPr>
            <p:cNvPr id="1213" name="TextBox 1212">
              <a:extLst>
                <a:ext uri="{FF2B5EF4-FFF2-40B4-BE49-F238E27FC236}">
                  <a16:creationId xmlns:a16="http://schemas.microsoft.com/office/drawing/2014/main" id="{4138152E-7CEF-7981-1019-3838491A90FF}"/>
                </a:ext>
              </a:extLst>
            </p:cNvPr>
            <p:cNvSpPr txBox="1"/>
            <p:nvPr/>
          </p:nvSpPr>
          <p:spPr>
            <a:xfrm>
              <a:off x="739804" y="2276585"/>
              <a:ext cx="1485087" cy="738664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Managing money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Financial contracts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Budgeting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Saving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Debt</a:t>
              </a:r>
            </a:p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• Influences on financial choices</a:t>
              </a:r>
            </a:p>
          </p:txBody>
        </p:sp>
        <p:pic>
          <p:nvPicPr>
            <p:cNvPr id="3" name="Picture 8" descr="Love Hug Icons - Free SVG &amp; PNG Love Hug Images - Noun Project">
              <a:extLst>
                <a:ext uri="{FF2B5EF4-FFF2-40B4-BE49-F238E27FC236}">
                  <a16:creationId xmlns:a16="http://schemas.microsoft.com/office/drawing/2014/main" id="{CAE959C7-DF24-C6E1-9426-4CAD14A937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9721" y="5580325"/>
              <a:ext cx="383373" cy="383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A5A2A75-742E-C51E-F0BD-E7168316BED1}"/>
                </a:ext>
              </a:extLst>
            </p:cNvPr>
            <p:cNvGrpSpPr/>
            <p:nvPr/>
          </p:nvGrpSpPr>
          <p:grpSpPr>
            <a:xfrm>
              <a:off x="4133411" y="5638378"/>
              <a:ext cx="1318895" cy="1104900"/>
              <a:chOff x="1346370" y="1860339"/>
              <a:chExt cx="1197803" cy="1104900"/>
            </a:xfrm>
          </p:grpSpPr>
          <p:pic>
            <p:nvPicPr>
              <p:cNvPr id="1040" name="Picture 46" descr="Related image">
                <a:extLst>
                  <a:ext uri="{FF2B5EF4-FFF2-40B4-BE49-F238E27FC236}">
                    <a16:creationId xmlns:a16="http://schemas.microsoft.com/office/drawing/2014/main" id="{2FB33A36-7CEA-1831-1010-B938E8F3853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46370" y="1860339"/>
                <a:ext cx="1160265" cy="1104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41" name="TextBox 54">
                <a:extLst>
                  <a:ext uri="{FF2B5EF4-FFF2-40B4-BE49-F238E27FC236}">
                    <a16:creationId xmlns:a16="http://schemas.microsoft.com/office/drawing/2014/main" id="{4D94433B-E0CB-52E6-4C55-90A6CBE8F3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22184" y="1970855"/>
                <a:ext cx="921989" cy="3077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5" tIns="45718" rIns="91435" bIns="45718">
                <a:spAutoFit/>
              </a:bodyPr>
              <a:lstStyle>
                <a:lvl1pPr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5pPr>
                <a:lvl6pPr marL="2514600" indent="-228600" defTabSz="912813" eaLnBrk="0" fontAlgn="base" hangingPunct="0"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6pPr>
                <a:lvl7pPr marL="2971800" indent="-228600" defTabSz="912813" eaLnBrk="0" fontAlgn="base" hangingPunct="0"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7pPr>
                <a:lvl8pPr marL="3429000" indent="-228600" defTabSz="912813" eaLnBrk="0" fontAlgn="base" hangingPunct="0"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8pPr>
                <a:lvl9pPr marL="3886200" indent="-228600" defTabSz="912813" eaLnBrk="0" fontAlgn="base" hangingPunct="0"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1400" b="1" dirty="0">
                    <a:solidFill>
                      <a:schemeClr val="bg1"/>
                    </a:solidFill>
                  </a:rPr>
                  <a:t>YEAR 13</a:t>
                </a:r>
              </a:p>
            </p:txBody>
          </p:sp>
        </p:grp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CB5ADD3-5C19-4EEF-A9C5-2CD2A41A7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78" b="89778" l="9778" r="93778">
                          <a14:foregroundMark x1="14222" y1="71556" x2="16889" y2="70222"/>
                          <a14:foregroundMark x1="45692" y1="33646" x2="62667" y2="46667"/>
                          <a14:foregroundMark x1="75419" y1="60889" x2="68444" y2="71556"/>
                          <a14:foregroundMark x1="75710" y1="60444" x2="75419" y2="60889"/>
                          <a14:foregroundMark x1="76000" y1="60000" x2="75710" y2="60444"/>
                          <a14:foregroundMark x1="93778" y1="76000" x2="93778" y2="76000"/>
                          <a14:foregroundMark x1="93778" y1="76000" x2="93778" y2="76000"/>
                          <a14:backgroundMark x1="36444" y1="24889" x2="36444" y2="24889"/>
                          <a14:backgroundMark x1="36444" y1="24889" x2="36444" y2="24889"/>
                          <a14:backgroundMark x1="33778" y1="22222" x2="33778" y2="22222"/>
                          <a14:backgroundMark x1="33778" y1="22222" x2="33778" y2="22222"/>
                          <a14:backgroundMark x1="33333" y1="25778" x2="33333" y2="25778"/>
                          <a14:backgroundMark x1="33778" y1="25333" x2="33778" y2="25333"/>
                          <a14:backgroundMark x1="38667" y1="29778" x2="38667" y2="29778"/>
                          <a14:backgroundMark x1="38667" y1="29778" x2="38667" y2="29778"/>
                          <a14:backgroundMark x1="44444" y1="32000" x2="30222" y2="23556"/>
                          <a14:backgroundMark x1="43111" y1="32444" x2="46222" y2="32889"/>
                          <a14:backgroundMark x1="76444" y1="60889" x2="76444" y2="60889"/>
                          <a14:backgroundMark x1="76444" y1="60889" x2="76444" y2="60889"/>
                          <a14:backgroundMark x1="74667" y1="60889" x2="75111" y2="60889"/>
                          <a14:backgroundMark x1="75111" y1="60889" x2="75111" y2="60889"/>
                          <a14:backgroundMark x1="76444" y1="60444" x2="76444" y2="60444"/>
                          <a14:backgroundMark x1="76444" y1="60444" x2="76444" y2="6044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47366" y="3029871"/>
              <a:ext cx="432424" cy="461665"/>
            </a:xfrm>
            <a:prstGeom prst="rect">
              <a:avLst/>
            </a:prstGeom>
          </p:spPr>
        </p:pic>
        <p:pic>
          <p:nvPicPr>
            <p:cNvPr id="1059" name="Picture 1058">
              <a:extLst>
                <a:ext uri="{FF2B5EF4-FFF2-40B4-BE49-F238E27FC236}">
                  <a16:creationId xmlns:a16="http://schemas.microsoft.com/office/drawing/2014/main" id="{A5E8291C-B18E-F469-C05E-1A176853E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10000" b="90000" l="10000" r="90000">
                          <a14:foregroundMark x1="40889" y1="16889" x2="40889" y2="16889"/>
                          <a14:foregroundMark x1="50222" y1="21778" x2="50222" y2="21778"/>
                          <a14:foregroundMark x1="45333" y1="31111" x2="45333" y2="31111"/>
                          <a14:foregroundMark x1="34667" y1="30222" x2="34667" y2="30222"/>
                          <a14:backgroundMark x1="40889" y1="30667" x2="40889" y2="30667"/>
                          <a14:backgroundMark x1="48000" y1="36444" x2="48000" y2="3644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612263" y="8809596"/>
              <a:ext cx="659269" cy="659269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2DD9BBF-2B1C-8CED-F0AC-F1F8B31DC21C}"/>
                </a:ext>
              </a:extLst>
            </p:cNvPr>
            <p:cNvSpPr txBox="1"/>
            <p:nvPr/>
          </p:nvSpPr>
          <p:spPr>
            <a:xfrm>
              <a:off x="2038889" y="7899261"/>
              <a:ext cx="1360897" cy="1061829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Personal values and different types of relationships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Living in a diverse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society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Challenging prejudice, discrimination and protected characteristics (online and offline)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1B2CADE-7DB0-6078-46D1-56431B652B4C}"/>
                </a:ext>
              </a:extLst>
            </p:cNvPr>
            <p:cNvSpPr txBox="1"/>
            <p:nvPr/>
          </p:nvSpPr>
          <p:spPr>
            <a:xfrm>
              <a:off x="451488" y="7842478"/>
              <a:ext cx="1360897" cy="1277273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Setting aspirational goals and evidencing strengths and skills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Exploring future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opportunities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Post-18 options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The impact of financial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Decisions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How to evaluate changing patterns of Labour market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8E96A4D-480E-C083-2C5F-1B6EC5DFEE23}"/>
                </a:ext>
              </a:extLst>
            </p:cNvPr>
            <p:cNvSpPr txBox="1"/>
            <p:nvPr/>
          </p:nvSpPr>
          <p:spPr>
            <a:xfrm>
              <a:off x="3362628" y="7851878"/>
              <a:ext cx="1554504" cy="1277273"/>
            </a:xfrm>
            <a:prstGeom prst="rect">
              <a:avLst/>
            </a:prstGeom>
            <a:noFill/>
            <a:ln>
              <a:noFill/>
            </a:ln>
            <a:effectLst>
              <a:glow rad="38100">
                <a:schemeClr val="bg1"/>
              </a:glow>
              <a:softEdge rad="127000"/>
            </a:effectLst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Career opportunities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Preparing for the world of work – CV, Interviews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Rights and responsibilities in the workplace and different types of employment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workplace confidentiality and security (including cyberbullying) and data protection.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Bullying in the workplace.</a:t>
              </a: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5AB2AFE-4D58-C86C-2354-3F3BDD2BD9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10000" b="90000" l="10000" r="90000">
                          <a14:foregroundMark x1="48000" y1="36000" x2="48000" y2="36000"/>
                          <a14:foregroundMark x1="49333" y1="21778" x2="49333" y2="21778"/>
                          <a14:foregroundMark x1="33778" y1="55556" x2="33778" y2="55556"/>
                          <a14:foregroundMark x1="62667" y1="64444" x2="62667" y2="64444"/>
                          <a14:foregroundMark x1="61333" y1="73333" x2="61333" y2="7333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64287" y="4619715"/>
              <a:ext cx="849670" cy="849670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F3321116-8183-D474-B925-2896A8B9D0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771749" y="4284723"/>
              <a:ext cx="1875784" cy="1053952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AED12E86-14A7-DF6A-8E41-337DDF76D3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9605" b="89831" l="5200" r="96400">
                          <a14:foregroundMark x1="6000" y1="29944" x2="6000" y2="29944"/>
                          <a14:foregroundMark x1="15200" y1="33898" x2="15200" y2="33898"/>
                          <a14:foregroundMark x1="5600" y1="68362" x2="5600" y2="68362"/>
                          <a14:foregroundMark x1="50400" y1="81921" x2="50400" y2="81921"/>
                          <a14:foregroundMark x1="80800" y1="74011" x2="80800" y2="74011"/>
                          <a14:foregroundMark x1="93200" y1="71751" x2="93200" y2="71751"/>
                          <a14:foregroundMark x1="93200" y1="28814" x2="93200" y2="28814"/>
                          <a14:foregroundMark x1="96400" y1="51412" x2="96400" y2="51412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1018616">
              <a:off x="4083204" y="2944149"/>
              <a:ext cx="652682" cy="462099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05DF3170-56B9-5875-2936-B518F6E8EA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ackgroundRemoval t="6556" b="94667" l="10000" r="90000">
                          <a14:foregroundMark x1="52333" y1="8444" x2="52333" y2="8444"/>
                          <a14:foregroundMark x1="43333" y1="6556" x2="43333" y2="6556"/>
                          <a14:foregroundMark x1="55833" y1="91111" x2="55833" y2="91111"/>
                          <a14:foregroundMark x1="54000" y1="94667" x2="54000" y2="94667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57029" y="4187742"/>
              <a:ext cx="696867" cy="1045300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8EF85299-C60F-9A0F-2B96-B0BF43E12B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1333" y="8833672"/>
              <a:ext cx="555927" cy="555927"/>
            </a:xfrm>
            <a:prstGeom prst="rect">
              <a:avLst/>
            </a:prstGeom>
          </p:spPr>
        </p:pic>
        <p:pic>
          <p:nvPicPr>
            <p:cNvPr id="1026" name="Picture 1025">
              <a:extLst>
                <a:ext uri="{FF2B5EF4-FFF2-40B4-BE49-F238E27FC236}">
                  <a16:creationId xmlns:a16="http://schemas.microsoft.com/office/drawing/2014/main" id="{08C69B81-0BC8-3503-EB0F-AF2FA0DDA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21">
                      <a14:imgEffect>
                        <a14:backgroundRemoval t="10000" b="90000" l="10000" r="90000">
                          <a14:foregroundMark x1="38667" y1="69333" x2="38667" y2="69333"/>
                          <a14:foregroundMark x1="44444" y1="44889" x2="44444" y2="44889"/>
                          <a14:foregroundMark x1="55556" y1="45778" x2="55556" y2="45778"/>
                          <a14:foregroundMark x1="59556" y1="45333" x2="59556" y2="45333"/>
                          <a14:foregroundMark x1="55111" y1="31111" x2="55111" y2="31111"/>
                          <a14:foregroundMark x1="58667" y1="28444" x2="58667" y2="28444"/>
                          <a14:foregroundMark x1="58667" y1="32444" x2="58667" y2="32444"/>
                          <a14:foregroundMark x1="68000" y1="40889" x2="68000" y2="40889"/>
                          <a14:foregroundMark x1="40000" y1="32889" x2="40000" y2="32889"/>
                          <a14:foregroundMark x1="32000" y1="39556" x2="32000" y2="39556"/>
                          <a14:foregroundMark x1="32000" y1="25333" x2="32000" y2="2533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534190" y="7948644"/>
              <a:ext cx="748593" cy="748593"/>
            </a:xfrm>
            <a:prstGeom prst="rect">
              <a:avLst/>
            </a:prstGeom>
          </p:spPr>
        </p:pic>
        <p:pic>
          <p:nvPicPr>
            <p:cNvPr id="1028" name="Picture 1027">
              <a:extLst>
                <a:ext uri="{FF2B5EF4-FFF2-40B4-BE49-F238E27FC236}">
                  <a16:creationId xmlns:a16="http://schemas.microsoft.com/office/drawing/2014/main" id="{B4604D34-A276-41EA-B8C1-7E54E45248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23">
                      <a14:imgEffect>
                        <a14:backgroundRemoval t="10000" b="90000" l="10000" r="90000">
                          <a14:foregroundMark x1="30750" y1="25125" x2="30750" y2="25125"/>
                          <a14:foregroundMark x1="35250" y1="25375" x2="35250" y2="25375"/>
                          <a14:foregroundMark x1="44000" y1="25375" x2="44000" y2="25375"/>
                          <a14:foregroundMark x1="66625" y1="25750" x2="66625" y2="25750"/>
                          <a14:foregroundMark x1="67125" y1="45625" x2="67125" y2="45625"/>
                          <a14:foregroundMark x1="67250" y1="58875" x2="67250" y2="58875"/>
                          <a14:foregroundMark x1="32750" y1="43125" x2="32750" y2="43125"/>
                          <a14:foregroundMark x1="32750" y1="50125" x2="32750" y2="50125"/>
                          <a14:foregroundMark x1="45250" y1="35750" x2="45250" y2="35750"/>
                          <a14:foregroundMark x1="32750" y1="72000" x2="32750" y2="72000"/>
                          <a14:foregroundMark x1="49000" y1="74625" x2="49000" y2="74625"/>
                          <a14:foregroundMark x1="67250" y1="73750" x2="67250" y2="73750"/>
                          <a14:foregroundMark x1="35125" y1="65750" x2="35125" y2="65750"/>
                          <a14:foregroundMark x1="40125" y1="63875" x2="40125" y2="63875"/>
                          <a14:foregroundMark x1="43750" y1="63750" x2="43750" y2="63750"/>
                          <a14:foregroundMark x1="48375" y1="63750" x2="48375" y2="63750"/>
                          <a14:foregroundMark x1="50375" y1="64125" x2="50375" y2="64125"/>
                          <a14:foregroundMark x1="54625" y1="64125" x2="54625" y2="64125"/>
                          <a14:foregroundMark x1="58875" y1="64250" x2="58875" y2="64250"/>
                          <a14:foregroundMark x1="63750" y1="63750" x2="63750" y2="63750"/>
                          <a14:backgroundMark x1="40375" y1="31250" x2="40375" y2="31250"/>
                          <a14:backgroundMark x1="43875" y1="34250" x2="43875" y2="34250"/>
                          <a14:backgroundMark x1="47250" y1="44000" x2="47250" y2="44000"/>
                          <a14:backgroundMark x1="52375" y1="44750" x2="52375" y2="44750"/>
                          <a14:backgroundMark x1="53125" y1="47875" x2="53125" y2="47875"/>
                          <a14:backgroundMark x1="48125" y1="48375" x2="48125" y2="48375"/>
                          <a14:backgroundMark x1="43625" y1="48125" x2="43625" y2="48125"/>
                          <a14:backgroundMark x1="41500" y1="43875" x2="41500" y2="43875"/>
                          <a14:backgroundMark x1="41375" y1="39250" x2="41375" y2="39250"/>
                          <a14:backgroundMark x1="47875" y1="35375" x2="47875" y2="35375"/>
                          <a14:backgroundMark x1="51875" y1="34625" x2="51875" y2="34625"/>
                          <a14:backgroundMark x1="56375" y1="35000" x2="56375" y2="35000"/>
                          <a14:backgroundMark x1="58500" y1="39250" x2="58500" y2="39250"/>
                          <a14:backgroundMark x1="58500" y1="43000" x2="58500" y2="43000"/>
                          <a14:backgroundMark x1="55500" y1="48750" x2="55500" y2="48750"/>
                          <a14:backgroundMark x1="56000" y1="50000" x2="54750" y2="49500"/>
                          <a14:backgroundMark x1="36375" y1="64750" x2="36375" y2="64750"/>
                          <a14:backgroundMark x1="39750" y1="65500" x2="39750" y2="65500"/>
                          <a14:backgroundMark x1="51250" y1="64625" x2="51250" y2="64625"/>
                          <a14:backgroundMark x1="55750" y1="66000" x2="55750" y2="66000"/>
                          <a14:backgroundMark x1="59875" y1="64750" x2="59875" y2="64750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 rot="832377">
              <a:off x="3730080" y="6598261"/>
              <a:ext cx="706452" cy="706452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2BAD8AF-1A37-B8E0-7FB8-95FE0A13BEA6}"/>
              </a:ext>
            </a:extLst>
          </p:cNvPr>
          <p:cNvSpPr txBox="1"/>
          <p:nvPr/>
        </p:nvSpPr>
        <p:spPr>
          <a:xfrm>
            <a:off x="1722257" y="648074"/>
            <a:ext cx="4262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>
                <a:latin typeface="Segoe Print" panose="02000600000000000000" pitchFamily="2" charset="0"/>
              </a:rPr>
              <a:t>KS 5 - PSHE </a:t>
            </a:r>
            <a:r>
              <a:rPr lang="en-GB" sz="2000" b="1" dirty="0">
                <a:latin typeface="Segoe Print" panose="02000600000000000000" pitchFamily="2" charset="0"/>
              </a:rPr>
              <a:t>Curriculum Map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86D1BA2-5672-F7E4-3F8B-4D416D0B66A2}"/>
              </a:ext>
            </a:extLst>
          </p:cNvPr>
          <p:cNvGrpSpPr/>
          <p:nvPr/>
        </p:nvGrpSpPr>
        <p:grpSpPr>
          <a:xfrm>
            <a:off x="5073743" y="1413841"/>
            <a:ext cx="2212531" cy="1553318"/>
            <a:chOff x="5615214" y="437912"/>
            <a:chExt cx="1835870" cy="1104900"/>
          </a:xfrm>
        </p:grpSpPr>
        <p:pic>
          <p:nvPicPr>
            <p:cNvPr id="1042" name="Picture 46" descr="Related image">
              <a:extLst>
                <a:ext uri="{FF2B5EF4-FFF2-40B4-BE49-F238E27FC236}">
                  <a16:creationId xmlns:a16="http://schemas.microsoft.com/office/drawing/2014/main" id="{6BAB2DF8-AD17-BA81-DCEE-E4A3A7952E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214" y="437912"/>
              <a:ext cx="1276164" cy="1104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3" name="TextBox 54">
              <a:extLst>
                <a:ext uri="{FF2B5EF4-FFF2-40B4-BE49-F238E27FC236}">
                  <a16:creationId xmlns:a16="http://schemas.microsoft.com/office/drawing/2014/main" id="{D00D2627-E1BA-0605-BE3C-9643BF5DF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484" y="547946"/>
              <a:ext cx="1498600" cy="218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 dirty="0">
                  <a:solidFill>
                    <a:schemeClr val="bg1"/>
                  </a:solidFill>
                </a:rPr>
                <a:t>Future</a:t>
              </a:r>
            </a:p>
          </p:txBody>
        </p:sp>
      </p:grpSp>
      <p:pic>
        <p:nvPicPr>
          <p:cNvPr id="1067" name="Picture 1066">
            <a:extLst>
              <a:ext uri="{FF2B5EF4-FFF2-40B4-BE49-F238E27FC236}">
                <a16:creationId xmlns:a16="http://schemas.microsoft.com/office/drawing/2014/main" id="{1B1BD125-B68A-0A4B-C209-80E2BF3836E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9778" b="89778" l="6667" r="89778">
                        <a14:foregroundMark x1="55111" y1="17778" x2="55111" y2="17778"/>
                        <a14:foregroundMark x1="57333" y1="22222" x2="57333" y2="22222"/>
                        <a14:foregroundMark x1="6667" y1="44889" x2="6667" y2="448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06420" y="74044"/>
            <a:ext cx="347648" cy="347648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6E5C41CC-C806-DC09-5539-0912A01E129B}"/>
              </a:ext>
            </a:extLst>
          </p:cNvPr>
          <p:cNvGrpSpPr/>
          <p:nvPr/>
        </p:nvGrpSpPr>
        <p:grpSpPr>
          <a:xfrm>
            <a:off x="5788174" y="7281725"/>
            <a:ext cx="1585265" cy="1357313"/>
            <a:chOff x="4514793" y="4885745"/>
            <a:chExt cx="1540662" cy="1104900"/>
          </a:xfrm>
        </p:grpSpPr>
        <p:pic>
          <p:nvPicPr>
            <p:cNvPr id="1036" name="Picture 46" descr="Related image">
              <a:extLst>
                <a:ext uri="{FF2B5EF4-FFF2-40B4-BE49-F238E27FC236}">
                  <a16:creationId xmlns:a16="http://schemas.microsoft.com/office/drawing/2014/main" id="{2B812D9E-8A46-FC14-4439-063BEF07C5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4793" y="4885745"/>
              <a:ext cx="1106488" cy="1104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Box 54">
              <a:extLst>
                <a:ext uri="{FF2B5EF4-FFF2-40B4-BE49-F238E27FC236}">
                  <a16:creationId xmlns:a16="http://schemas.microsoft.com/office/drawing/2014/main" id="{5A4F6023-6FE2-3A29-DCA5-4F64DE2C2A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6855" y="5348214"/>
              <a:ext cx="1498600" cy="250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5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defTabSz="912813" eaLnBrk="0" fontAlgn="base" hangingPunct="0"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400" b="1" dirty="0">
                  <a:solidFill>
                    <a:schemeClr val="bg1"/>
                  </a:solidFill>
                </a:rPr>
                <a:t>YEAR 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0975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1A0FAF7F3E374C826CE7D274603A80" ma:contentTypeVersion="19" ma:contentTypeDescription="Create a new document." ma:contentTypeScope="" ma:versionID="479f724c9d300ba3181a95e3248529e1">
  <xsd:schema xmlns:xsd="http://www.w3.org/2001/XMLSchema" xmlns:xs="http://www.w3.org/2001/XMLSchema" xmlns:p="http://schemas.microsoft.com/office/2006/metadata/properties" xmlns:ns2="d695c635-4607-4608-a1b4-6bcebb94c14f" xmlns:ns3="b29e0de0-c57d-48be-8ed8-8c69a64b35ce" targetNamespace="http://schemas.microsoft.com/office/2006/metadata/properties" ma:root="true" ma:fieldsID="6ed2febe64623d12cf8522537f0f7b43" ns2:_="" ns3:_="">
    <xsd:import namespace="d695c635-4607-4608-a1b4-6bcebb94c14f"/>
    <xsd:import namespace="b29e0de0-c57d-48be-8ed8-8c69a64b35ce"/>
    <xsd:element name="properties">
      <xsd:complexType>
        <xsd:sequence>
          <xsd:element name="documentManagement">
            <xsd:complexType>
              <xsd:all>
                <xsd:element ref="ns2:ka570c3b0220441ab3d37a02ca15a23b" minOccurs="0"/>
                <xsd:element ref="ns2:TaxCatchAll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5c635-4607-4608-a1b4-6bcebb94c14f" elementFormDefault="qualified">
    <xsd:import namespace="http://schemas.microsoft.com/office/2006/documentManagement/types"/>
    <xsd:import namespace="http://schemas.microsoft.com/office/infopath/2007/PartnerControls"/>
    <xsd:element name="ka570c3b0220441ab3d37a02ca15a23b" ma:index="9" nillable="true" ma:taxonomy="true" ma:internalName="ka570c3b0220441ab3d37a02ca15a23b" ma:taxonomyFieldName="Staff_x0020_Category" ma:displayName="Staff Category" ma:fieldId="{4a570c3b-0220-441a-b3d3-7a02ca15a23b}" ma:sspId="995e099d-01f4-4029-80bc-c65842381ef5" ma:termSetId="7c4bc884-f40e-4a11-bda5-915389d3b5c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8986a83-b85b-4b0b-be54-cbfaf970d500}" ma:internalName="TaxCatchAll" ma:showField="CatchAllData" ma:web="d695c635-4607-4608-a1b4-6bcebb94c1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e0de0-c57d-48be-8ed8-8c69a64b35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95e099d-01f4-4029-80bc-c65842381e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95c635-4607-4608-a1b4-6bcebb94c14f" xsi:nil="true"/>
    <lcf76f155ced4ddcb4097134ff3c332f xmlns="b29e0de0-c57d-48be-8ed8-8c69a64b35ce">
      <Terms xmlns="http://schemas.microsoft.com/office/infopath/2007/PartnerControls"/>
    </lcf76f155ced4ddcb4097134ff3c332f>
    <ka570c3b0220441ab3d37a02ca15a23b xmlns="d695c635-4607-4608-a1b4-6bcebb94c14f">
      <Terms xmlns="http://schemas.microsoft.com/office/infopath/2007/PartnerControls"/>
    </ka570c3b0220441ab3d37a02ca15a23b>
  </documentManagement>
</p:properties>
</file>

<file path=customXml/itemProps1.xml><?xml version="1.0" encoding="utf-8"?>
<ds:datastoreItem xmlns:ds="http://schemas.openxmlformats.org/officeDocument/2006/customXml" ds:itemID="{191623EF-E822-4C10-A0D4-47D9013392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95c635-4607-4608-a1b4-6bcebb94c14f"/>
    <ds:schemaRef ds:uri="b29e0de0-c57d-48be-8ed8-8c69a64b35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F382FB-67D6-423A-838B-7ABB3017C0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3D61F8-DD40-4DCE-B2E9-BAC34B6A6745}">
  <ds:schemaRefs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29e0de0-c57d-48be-8ed8-8c69a64b35ce"/>
    <ds:schemaRef ds:uri="d695c635-4607-4608-a1b4-6bcebb94c14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16910</TotalTime>
  <Words>298</Words>
  <Application>Microsoft Office PowerPoint</Application>
  <PresentationFormat>A4 Paper (210x297 mm)</PresentationFormat>
  <Paragraphs>74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Ashton</dc:creator>
  <cp:lastModifiedBy>Griffin B</cp:lastModifiedBy>
  <cp:revision>98</cp:revision>
  <cp:lastPrinted>2025-08-18T11:54:48Z</cp:lastPrinted>
  <dcterms:created xsi:type="dcterms:W3CDTF">2020-03-04T16:08:47Z</dcterms:created>
  <dcterms:modified xsi:type="dcterms:W3CDTF">2026-02-10T10:12:43Z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0x0101000D1A0FAF7F3E374C826CE7D274603A80</vt:lpwstr>
  </property>
  <property fmtid="{D5CDD505-2E9C-101B-9397-08002B2CF9AE}" pid="3" name="MediaServiceImageTags">
    <vt:lpwstr/>
  </property>
  <property fmtid="{D5CDD505-2E9C-101B-9397-08002B2CF9AE}" pid="4" name="Staff Category">
    <vt:lpwstr/>
  </property>
  <property fmtid="{D5CDD505-2E9C-101B-9397-08002B2CF9AE}" pid="5" name="Staff_x0020_Category">
    <vt:lpwstr/>
  </property>
</Properties>
</file>