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7" r:id="rId2"/>
    <p:sldId id="268" r:id="rId3"/>
    <p:sldId id="269" r:id="rId4"/>
    <p:sldId id="625" r:id="rId5"/>
    <p:sldId id="629" r:id="rId6"/>
    <p:sldId id="585" r:id="rId7"/>
    <p:sldId id="626" r:id="rId8"/>
    <p:sldId id="636" r:id="rId9"/>
    <p:sldId id="628" r:id="rId10"/>
    <p:sldId id="627" r:id="rId11"/>
    <p:sldId id="724" r:id="rId12"/>
    <p:sldId id="726" r:id="rId13"/>
    <p:sldId id="586" r:id="rId14"/>
    <p:sldId id="630" r:id="rId15"/>
    <p:sldId id="631" r:id="rId16"/>
    <p:sldId id="632" r:id="rId17"/>
    <p:sldId id="590" r:id="rId18"/>
    <p:sldId id="634" r:id="rId19"/>
    <p:sldId id="591" r:id="rId20"/>
    <p:sldId id="706" r:id="rId21"/>
    <p:sldId id="708" r:id="rId22"/>
    <p:sldId id="707" r:id="rId23"/>
    <p:sldId id="635" r:id="rId24"/>
    <p:sldId id="710" r:id="rId25"/>
    <p:sldId id="709" r:id="rId26"/>
    <p:sldId id="711" r:id="rId27"/>
    <p:sldId id="637" r:id="rId28"/>
    <p:sldId id="596" r:id="rId29"/>
    <p:sldId id="597" r:id="rId30"/>
    <p:sldId id="598" r:id="rId31"/>
    <p:sldId id="599" r:id="rId32"/>
    <p:sldId id="638" r:id="rId33"/>
    <p:sldId id="600" r:id="rId34"/>
    <p:sldId id="601" r:id="rId35"/>
    <p:sldId id="712" r:id="rId36"/>
    <p:sldId id="639" r:id="rId37"/>
    <p:sldId id="602" r:id="rId38"/>
    <p:sldId id="640" r:id="rId39"/>
    <p:sldId id="713" r:id="rId40"/>
    <p:sldId id="641" r:id="rId41"/>
    <p:sldId id="603" r:id="rId42"/>
    <p:sldId id="643" r:id="rId43"/>
    <p:sldId id="644" r:id="rId44"/>
    <p:sldId id="64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7F755-ACFA-4A4E-93E2-3EAC95147471}"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C6DE40B0-0ED6-436E-9E38-04B897AE2754}">
      <dgm:prSet phldrT="[Text]"/>
      <dgm:spPr/>
      <dgm:t>
        <a:bodyPr/>
        <a:lstStyle/>
        <a:p>
          <a:r>
            <a:rPr lang="en-GB" b="1" dirty="0"/>
            <a:t>Private</a:t>
          </a:r>
        </a:p>
      </dgm:t>
    </dgm:pt>
    <dgm:pt modelId="{662253C3-E39C-4FCA-93F6-222C87AF9E89}" type="parTrans" cxnId="{101C04FC-887A-45FF-A941-98970CEFC186}">
      <dgm:prSet/>
      <dgm:spPr/>
      <dgm:t>
        <a:bodyPr/>
        <a:lstStyle/>
        <a:p>
          <a:endParaRPr lang="en-GB"/>
        </a:p>
      </dgm:t>
    </dgm:pt>
    <dgm:pt modelId="{20FC3D6D-DBE5-4D64-BE2B-DC6087AF3703}" type="sibTrans" cxnId="{101C04FC-887A-45FF-A941-98970CEFC186}">
      <dgm:prSet/>
      <dgm:spPr/>
      <dgm:t>
        <a:bodyPr/>
        <a:lstStyle/>
        <a:p>
          <a:endParaRPr lang="en-GB"/>
        </a:p>
      </dgm:t>
    </dgm:pt>
    <dgm:pt modelId="{176D03BB-4D74-4394-960E-067D5D84D5A7}">
      <dgm:prSet phldrT="[Text]"/>
      <dgm:spPr/>
      <dgm:t>
        <a:bodyPr/>
        <a:lstStyle/>
        <a:p>
          <a:endParaRPr lang="en-GB" dirty="0"/>
        </a:p>
      </dgm:t>
    </dgm:pt>
    <dgm:pt modelId="{8DD734E3-A4F7-42FE-A06B-13D374B637FB}" type="parTrans" cxnId="{965D3EF7-AE01-4A4F-BB7F-A47AEB390E87}">
      <dgm:prSet/>
      <dgm:spPr/>
      <dgm:t>
        <a:bodyPr/>
        <a:lstStyle/>
        <a:p>
          <a:endParaRPr lang="en-GB"/>
        </a:p>
      </dgm:t>
    </dgm:pt>
    <dgm:pt modelId="{2A370977-CE13-4DFE-B00E-11D041B779DC}" type="sibTrans" cxnId="{965D3EF7-AE01-4A4F-BB7F-A47AEB390E87}">
      <dgm:prSet/>
      <dgm:spPr/>
      <dgm:t>
        <a:bodyPr/>
        <a:lstStyle/>
        <a:p>
          <a:endParaRPr lang="en-GB"/>
        </a:p>
      </dgm:t>
    </dgm:pt>
    <dgm:pt modelId="{A416A14C-1568-4270-985C-DA5993E6EE8C}">
      <dgm:prSet phldrT="[Text]"/>
      <dgm:spPr/>
      <dgm:t>
        <a:bodyPr/>
        <a:lstStyle/>
        <a:p>
          <a:r>
            <a:rPr lang="en-GB" b="1" dirty="0"/>
            <a:t>Public</a:t>
          </a:r>
        </a:p>
      </dgm:t>
    </dgm:pt>
    <dgm:pt modelId="{DAD95CA5-757D-463A-879B-EE1C68861042}" type="parTrans" cxnId="{C1CCD236-41B9-4B2C-824D-774F682686A4}">
      <dgm:prSet/>
      <dgm:spPr/>
      <dgm:t>
        <a:bodyPr/>
        <a:lstStyle/>
        <a:p>
          <a:endParaRPr lang="en-GB"/>
        </a:p>
      </dgm:t>
    </dgm:pt>
    <dgm:pt modelId="{7B95575F-7647-4419-8315-87DE9B415181}" type="sibTrans" cxnId="{C1CCD236-41B9-4B2C-824D-774F682686A4}">
      <dgm:prSet/>
      <dgm:spPr/>
      <dgm:t>
        <a:bodyPr/>
        <a:lstStyle/>
        <a:p>
          <a:endParaRPr lang="en-GB"/>
        </a:p>
      </dgm:t>
    </dgm:pt>
    <dgm:pt modelId="{C0696B69-8460-49D6-A5FF-CA723397FD58}">
      <dgm:prSet phldrT="[Text]"/>
      <dgm:spPr/>
      <dgm:t>
        <a:bodyPr/>
        <a:lstStyle/>
        <a:p>
          <a:endParaRPr lang="en-GB" dirty="0"/>
        </a:p>
      </dgm:t>
    </dgm:pt>
    <dgm:pt modelId="{C323F386-BC3C-4F4F-AF4A-08AB26E49D53}" type="parTrans" cxnId="{16B91D18-06BE-47AD-97D2-9326A17DE2FE}">
      <dgm:prSet/>
      <dgm:spPr/>
      <dgm:t>
        <a:bodyPr/>
        <a:lstStyle/>
        <a:p>
          <a:endParaRPr lang="en-GB"/>
        </a:p>
      </dgm:t>
    </dgm:pt>
    <dgm:pt modelId="{F421EE1B-82B3-46E8-A875-DC679D5F1DE0}" type="sibTrans" cxnId="{16B91D18-06BE-47AD-97D2-9326A17DE2FE}">
      <dgm:prSet/>
      <dgm:spPr/>
      <dgm:t>
        <a:bodyPr/>
        <a:lstStyle/>
        <a:p>
          <a:endParaRPr lang="en-GB"/>
        </a:p>
      </dgm:t>
    </dgm:pt>
    <dgm:pt modelId="{F4509F6E-C80E-4FF3-A5D7-F231AA39984D}">
      <dgm:prSet phldrT="[Text]"/>
      <dgm:spPr/>
      <dgm:t>
        <a:bodyPr/>
        <a:lstStyle/>
        <a:p>
          <a:r>
            <a:rPr lang="en-GB" b="1" dirty="0"/>
            <a:t>Not-for-profit</a:t>
          </a:r>
        </a:p>
      </dgm:t>
    </dgm:pt>
    <dgm:pt modelId="{506413CF-915B-4AF8-9926-C9047ACA3A7D}" type="parTrans" cxnId="{FF51DE6E-50C2-485F-80A7-F96E3C4FE600}">
      <dgm:prSet/>
      <dgm:spPr/>
      <dgm:t>
        <a:bodyPr/>
        <a:lstStyle/>
        <a:p>
          <a:endParaRPr lang="en-GB"/>
        </a:p>
      </dgm:t>
    </dgm:pt>
    <dgm:pt modelId="{3FE291E3-BDDD-47C4-8518-98262B7E54D4}" type="sibTrans" cxnId="{FF51DE6E-50C2-485F-80A7-F96E3C4FE600}">
      <dgm:prSet/>
      <dgm:spPr/>
      <dgm:t>
        <a:bodyPr/>
        <a:lstStyle/>
        <a:p>
          <a:endParaRPr lang="en-GB"/>
        </a:p>
      </dgm:t>
    </dgm:pt>
    <dgm:pt modelId="{236E2681-5955-400E-B66C-9ABDB0AA9165}">
      <dgm:prSet phldrT="[Text]"/>
      <dgm:spPr/>
      <dgm:t>
        <a:bodyPr/>
        <a:lstStyle/>
        <a:p>
          <a:endParaRPr lang="en-GB" dirty="0"/>
        </a:p>
      </dgm:t>
    </dgm:pt>
    <dgm:pt modelId="{F5DC8A76-F8C9-479B-89FC-B9B08F969B2A}" type="sibTrans" cxnId="{12B036D4-EAA3-4C96-BFB3-5F73C6524737}">
      <dgm:prSet/>
      <dgm:spPr/>
      <dgm:t>
        <a:bodyPr/>
        <a:lstStyle/>
        <a:p>
          <a:endParaRPr lang="en-GB"/>
        </a:p>
      </dgm:t>
    </dgm:pt>
    <dgm:pt modelId="{0E59027B-FAF1-416B-8373-DD9B594CDF21}" type="parTrans" cxnId="{12B036D4-EAA3-4C96-BFB3-5F73C6524737}">
      <dgm:prSet/>
      <dgm:spPr/>
      <dgm:t>
        <a:bodyPr/>
        <a:lstStyle/>
        <a:p>
          <a:endParaRPr lang="en-GB"/>
        </a:p>
      </dgm:t>
    </dgm:pt>
    <dgm:pt modelId="{7F324CD3-A994-4293-8B39-94F78314D050}" type="pres">
      <dgm:prSet presAssocID="{7DC7F755-ACFA-4A4E-93E2-3EAC95147471}" presName="Name0" presStyleCnt="0">
        <dgm:presLayoutVars>
          <dgm:chMax/>
          <dgm:chPref/>
          <dgm:dir/>
        </dgm:presLayoutVars>
      </dgm:prSet>
      <dgm:spPr/>
    </dgm:pt>
    <dgm:pt modelId="{3C28D86E-800E-4B13-8E56-48CE3A56DB18}" type="pres">
      <dgm:prSet presAssocID="{236E2681-5955-400E-B66C-9ABDB0AA9165}" presName="composite" presStyleCnt="0">
        <dgm:presLayoutVars>
          <dgm:chMax val="1"/>
          <dgm:chPref val="1"/>
        </dgm:presLayoutVars>
      </dgm:prSet>
      <dgm:spPr/>
    </dgm:pt>
    <dgm:pt modelId="{457E3845-B078-47D8-B5D6-D1DEC3A1E66D}" type="pres">
      <dgm:prSet presAssocID="{236E2681-5955-400E-B66C-9ABDB0AA9165}" presName="Accent" presStyleLbl="trAlignAcc1" presStyleIdx="0" presStyleCnt="3">
        <dgm:presLayoutVars>
          <dgm:chMax val="0"/>
          <dgm:chPref val="0"/>
        </dgm:presLayoutVars>
      </dgm:prSet>
      <dgm:spPr/>
    </dgm:pt>
    <dgm:pt modelId="{FAD85853-B6B9-4BD8-AA9B-C20E2F9EA682}" type="pres">
      <dgm:prSet presAssocID="{236E2681-5955-400E-B66C-9ABDB0AA9165}"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3B9ABD13-14BD-42D4-99DE-11F02C76DF0A}" type="pres">
      <dgm:prSet presAssocID="{236E2681-5955-400E-B66C-9ABDB0AA9165}" presName="ChildComposite" presStyleCnt="0"/>
      <dgm:spPr/>
    </dgm:pt>
    <dgm:pt modelId="{67E08DD2-1C5E-4C8A-ABAF-77250E09D70D}" type="pres">
      <dgm:prSet presAssocID="{236E2681-5955-400E-B66C-9ABDB0AA9165}" presName="Child" presStyleLbl="node1" presStyleIdx="0" presStyleCnt="3">
        <dgm:presLayoutVars>
          <dgm:chMax val="0"/>
          <dgm:chPref val="0"/>
          <dgm:bulletEnabled val="1"/>
        </dgm:presLayoutVars>
      </dgm:prSet>
      <dgm:spPr/>
    </dgm:pt>
    <dgm:pt modelId="{114477CC-B75D-4277-A928-F8EBEBE81DB2}" type="pres">
      <dgm:prSet presAssocID="{236E2681-5955-400E-B66C-9ABDB0AA9165}" presName="Parent" presStyleLbl="revTx" presStyleIdx="0" presStyleCnt="3">
        <dgm:presLayoutVars>
          <dgm:chMax val="1"/>
          <dgm:chPref val="0"/>
          <dgm:bulletEnabled val="1"/>
        </dgm:presLayoutVars>
      </dgm:prSet>
      <dgm:spPr/>
    </dgm:pt>
    <dgm:pt modelId="{3468F807-855E-484D-9E4B-A26659700882}" type="pres">
      <dgm:prSet presAssocID="{F5DC8A76-F8C9-479B-89FC-B9B08F969B2A}" presName="sibTrans" presStyleCnt="0"/>
      <dgm:spPr/>
    </dgm:pt>
    <dgm:pt modelId="{3E1D3693-9BF9-450D-BE96-4BB8E0CE1F3F}" type="pres">
      <dgm:prSet presAssocID="{176D03BB-4D74-4394-960E-067D5D84D5A7}" presName="composite" presStyleCnt="0">
        <dgm:presLayoutVars>
          <dgm:chMax val="1"/>
          <dgm:chPref val="1"/>
        </dgm:presLayoutVars>
      </dgm:prSet>
      <dgm:spPr/>
    </dgm:pt>
    <dgm:pt modelId="{C0A5428A-CBBB-40DF-8CE4-63FE737D4772}" type="pres">
      <dgm:prSet presAssocID="{176D03BB-4D74-4394-960E-067D5D84D5A7}" presName="Accent" presStyleLbl="trAlignAcc1" presStyleIdx="1" presStyleCnt="3">
        <dgm:presLayoutVars>
          <dgm:chMax val="0"/>
          <dgm:chPref val="0"/>
        </dgm:presLayoutVars>
      </dgm:prSet>
      <dgm:spPr/>
    </dgm:pt>
    <dgm:pt modelId="{E7B7547F-A813-4DEF-A818-3B2F53292203}" type="pres">
      <dgm:prSet presAssocID="{176D03BB-4D74-4394-960E-067D5D84D5A7}"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F4C56AD8-4092-462E-A0CC-11B3DE09A76D}" type="pres">
      <dgm:prSet presAssocID="{176D03BB-4D74-4394-960E-067D5D84D5A7}" presName="ChildComposite" presStyleCnt="0"/>
      <dgm:spPr/>
    </dgm:pt>
    <dgm:pt modelId="{D4488815-268E-4D5B-B646-09B16825E657}" type="pres">
      <dgm:prSet presAssocID="{176D03BB-4D74-4394-960E-067D5D84D5A7}" presName="Child" presStyleLbl="node1" presStyleIdx="1" presStyleCnt="3">
        <dgm:presLayoutVars>
          <dgm:chMax val="0"/>
          <dgm:chPref val="0"/>
          <dgm:bulletEnabled val="1"/>
        </dgm:presLayoutVars>
      </dgm:prSet>
      <dgm:spPr/>
    </dgm:pt>
    <dgm:pt modelId="{83948060-E0D7-4D32-A328-AE63C5E9B6B0}" type="pres">
      <dgm:prSet presAssocID="{176D03BB-4D74-4394-960E-067D5D84D5A7}" presName="Parent" presStyleLbl="revTx" presStyleIdx="1" presStyleCnt="3">
        <dgm:presLayoutVars>
          <dgm:chMax val="1"/>
          <dgm:chPref val="0"/>
          <dgm:bulletEnabled val="1"/>
        </dgm:presLayoutVars>
      </dgm:prSet>
      <dgm:spPr/>
    </dgm:pt>
    <dgm:pt modelId="{F5076DD8-A5D2-4659-91C8-C69BD922EA7B}" type="pres">
      <dgm:prSet presAssocID="{2A370977-CE13-4DFE-B00E-11D041B779DC}" presName="sibTrans" presStyleCnt="0"/>
      <dgm:spPr/>
    </dgm:pt>
    <dgm:pt modelId="{85C68ED7-300D-4E35-A58F-250A407A4854}" type="pres">
      <dgm:prSet presAssocID="{C0696B69-8460-49D6-A5FF-CA723397FD58}" presName="composite" presStyleCnt="0">
        <dgm:presLayoutVars>
          <dgm:chMax val="1"/>
          <dgm:chPref val="1"/>
        </dgm:presLayoutVars>
      </dgm:prSet>
      <dgm:spPr/>
    </dgm:pt>
    <dgm:pt modelId="{69B852B0-DEC9-455C-898D-6BD5B394F73D}" type="pres">
      <dgm:prSet presAssocID="{C0696B69-8460-49D6-A5FF-CA723397FD58}" presName="Accent" presStyleLbl="trAlignAcc1" presStyleIdx="2" presStyleCnt="3">
        <dgm:presLayoutVars>
          <dgm:chMax val="0"/>
          <dgm:chPref val="0"/>
        </dgm:presLayoutVars>
      </dgm:prSet>
      <dgm:spPr/>
    </dgm:pt>
    <dgm:pt modelId="{3CA44A85-8D9C-458F-B9AE-E9ACC1DC58A6}" type="pres">
      <dgm:prSet presAssocID="{C0696B69-8460-49D6-A5FF-CA723397FD58}"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7A88E610-B555-4EC4-A5AF-655E7B5CBCEB}" type="pres">
      <dgm:prSet presAssocID="{C0696B69-8460-49D6-A5FF-CA723397FD58}" presName="ChildComposite" presStyleCnt="0"/>
      <dgm:spPr/>
    </dgm:pt>
    <dgm:pt modelId="{B0A12C6D-45B6-413A-A7F2-139831887B07}" type="pres">
      <dgm:prSet presAssocID="{C0696B69-8460-49D6-A5FF-CA723397FD58}" presName="Child" presStyleLbl="node1" presStyleIdx="2" presStyleCnt="3">
        <dgm:presLayoutVars>
          <dgm:chMax val="0"/>
          <dgm:chPref val="0"/>
          <dgm:bulletEnabled val="1"/>
        </dgm:presLayoutVars>
      </dgm:prSet>
      <dgm:spPr/>
    </dgm:pt>
    <dgm:pt modelId="{087D42D8-3BEF-4836-BDF5-2D6C6AC1748E}" type="pres">
      <dgm:prSet presAssocID="{C0696B69-8460-49D6-A5FF-CA723397FD58}" presName="Parent" presStyleLbl="revTx" presStyleIdx="2" presStyleCnt="3">
        <dgm:presLayoutVars>
          <dgm:chMax val="1"/>
          <dgm:chPref val="0"/>
          <dgm:bulletEnabled val="1"/>
        </dgm:presLayoutVars>
      </dgm:prSet>
      <dgm:spPr/>
    </dgm:pt>
  </dgm:ptLst>
  <dgm:cxnLst>
    <dgm:cxn modelId="{16B91D18-06BE-47AD-97D2-9326A17DE2FE}" srcId="{7DC7F755-ACFA-4A4E-93E2-3EAC95147471}" destId="{C0696B69-8460-49D6-A5FF-CA723397FD58}" srcOrd="2" destOrd="0" parTransId="{C323F386-BC3C-4F4F-AF4A-08AB26E49D53}" sibTransId="{F421EE1B-82B3-46E8-A875-DC679D5F1DE0}"/>
    <dgm:cxn modelId="{697BB81B-B3AF-4380-879B-780A98D99D00}" type="presOf" srcId="{C6DE40B0-0ED6-436E-9E38-04B897AE2754}" destId="{67E08DD2-1C5E-4C8A-ABAF-77250E09D70D}" srcOrd="0" destOrd="0" presId="urn:microsoft.com/office/officeart/2008/layout/CaptionedPictures"/>
    <dgm:cxn modelId="{C1CCD236-41B9-4B2C-824D-774F682686A4}" srcId="{176D03BB-4D74-4394-960E-067D5D84D5A7}" destId="{A416A14C-1568-4270-985C-DA5993E6EE8C}" srcOrd="0" destOrd="0" parTransId="{DAD95CA5-757D-463A-879B-EE1C68861042}" sibTransId="{7B95575F-7647-4419-8315-87DE9B415181}"/>
    <dgm:cxn modelId="{FF51DE6E-50C2-485F-80A7-F96E3C4FE600}" srcId="{C0696B69-8460-49D6-A5FF-CA723397FD58}" destId="{F4509F6E-C80E-4FF3-A5D7-F231AA39984D}" srcOrd="0" destOrd="0" parTransId="{506413CF-915B-4AF8-9926-C9047ACA3A7D}" sibTransId="{3FE291E3-BDDD-47C4-8518-98262B7E54D4}"/>
    <dgm:cxn modelId="{C84A1698-6CA8-499B-A575-EBD20BC42FAA}" type="presOf" srcId="{176D03BB-4D74-4394-960E-067D5D84D5A7}" destId="{83948060-E0D7-4D32-A328-AE63C5E9B6B0}" srcOrd="0" destOrd="0" presId="urn:microsoft.com/office/officeart/2008/layout/CaptionedPictures"/>
    <dgm:cxn modelId="{AC58DC9C-BBEE-4D69-960E-2FDBAB03B1A3}" type="presOf" srcId="{C0696B69-8460-49D6-A5FF-CA723397FD58}" destId="{087D42D8-3BEF-4836-BDF5-2D6C6AC1748E}" srcOrd="0" destOrd="0" presId="urn:microsoft.com/office/officeart/2008/layout/CaptionedPictures"/>
    <dgm:cxn modelId="{18E8BBCB-DA6A-4CFA-A125-BA7A4E6CB03D}" type="presOf" srcId="{7DC7F755-ACFA-4A4E-93E2-3EAC95147471}" destId="{7F324CD3-A994-4293-8B39-94F78314D050}" srcOrd="0" destOrd="0" presId="urn:microsoft.com/office/officeart/2008/layout/CaptionedPictures"/>
    <dgm:cxn modelId="{6A41B6D1-6C56-4550-A774-72E908C69E11}" type="presOf" srcId="{A416A14C-1568-4270-985C-DA5993E6EE8C}" destId="{D4488815-268E-4D5B-B646-09B16825E657}" srcOrd="0" destOrd="0" presId="urn:microsoft.com/office/officeart/2008/layout/CaptionedPictures"/>
    <dgm:cxn modelId="{12B036D4-EAA3-4C96-BFB3-5F73C6524737}" srcId="{7DC7F755-ACFA-4A4E-93E2-3EAC95147471}" destId="{236E2681-5955-400E-B66C-9ABDB0AA9165}" srcOrd="0" destOrd="0" parTransId="{0E59027B-FAF1-416B-8373-DD9B594CDF21}" sibTransId="{F5DC8A76-F8C9-479B-89FC-B9B08F969B2A}"/>
    <dgm:cxn modelId="{3A3962EF-F169-41F0-A39F-84544CD8AA9E}" type="presOf" srcId="{F4509F6E-C80E-4FF3-A5D7-F231AA39984D}" destId="{B0A12C6D-45B6-413A-A7F2-139831887B07}" srcOrd="0" destOrd="0" presId="urn:microsoft.com/office/officeart/2008/layout/CaptionedPictures"/>
    <dgm:cxn modelId="{1A6FE9F1-12EF-451D-B00B-A5A9790016C6}" type="presOf" srcId="{236E2681-5955-400E-B66C-9ABDB0AA9165}" destId="{114477CC-B75D-4277-A928-F8EBEBE81DB2}" srcOrd="0" destOrd="0" presId="urn:microsoft.com/office/officeart/2008/layout/CaptionedPictures"/>
    <dgm:cxn modelId="{965D3EF7-AE01-4A4F-BB7F-A47AEB390E87}" srcId="{7DC7F755-ACFA-4A4E-93E2-3EAC95147471}" destId="{176D03BB-4D74-4394-960E-067D5D84D5A7}" srcOrd="1" destOrd="0" parTransId="{8DD734E3-A4F7-42FE-A06B-13D374B637FB}" sibTransId="{2A370977-CE13-4DFE-B00E-11D041B779DC}"/>
    <dgm:cxn modelId="{101C04FC-887A-45FF-A941-98970CEFC186}" srcId="{236E2681-5955-400E-B66C-9ABDB0AA9165}" destId="{C6DE40B0-0ED6-436E-9E38-04B897AE2754}" srcOrd="0" destOrd="0" parTransId="{662253C3-E39C-4FCA-93F6-222C87AF9E89}" sibTransId="{20FC3D6D-DBE5-4D64-BE2B-DC6087AF3703}"/>
    <dgm:cxn modelId="{8466016B-9A83-4522-A922-E56ECAF0EF49}" type="presParOf" srcId="{7F324CD3-A994-4293-8B39-94F78314D050}" destId="{3C28D86E-800E-4B13-8E56-48CE3A56DB18}" srcOrd="0" destOrd="0" presId="urn:microsoft.com/office/officeart/2008/layout/CaptionedPictures"/>
    <dgm:cxn modelId="{C01F9658-D0F1-4FB7-8AC7-BEBAFAAF25F3}" type="presParOf" srcId="{3C28D86E-800E-4B13-8E56-48CE3A56DB18}" destId="{457E3845-B078-47D8-B5D6-D1DEC3A1E66D}" srcOrd="0" destOrd="0" presId="urn:microsoft.com/office/officeart/2008/layout/CaptionedPictures"/>
    <dgm:cxn modelId="{D5935DB1-7335-4225-802A-EF83135C0625}" type="presParOf" srcId="{3C28D86E-800E-4B13-8E56-48CE3A56DB18}" destId="{FAD85853-B6B9-4BD8-AA9B-C20E2F9EA682}" srcOrd="1" destOrd="0" presId="urn:microsoft.com/office/officeart/2008/layout/CaptionedPictures"/>
    <dgm:cxn modelId="{81E7D3C1-5FC0-473C-9655-3691B1DE528D}" type="presParOf" srcId="{3C28D86E-800E-4B13-8E56-48CE3A56DB18}" destId="{3B9ABD13-14BD-42D4-99DE-11F02C76DF0A}" srcOrd="2" destOrd="0" presId="urn:microsoft.com/office/officeart/2008/layout/CaptionedPictures"/>
    <dgm:cxn modelId="{418F81EE-52BC-41B4-A96C-FEFE3E04B528}" type="presParOf" srcId="{3B9ABD13-14BD-42D4-99DE-11F02C76DF0A}" destId="{67E08DD2-1C5E-4C8A-ABAF-77250E09D70D}" srcOrd="0" destOrd="0" presId="urn:microsoft.com/office/officeart/2008/layout/CaptionedPictures"/>
    <dgm:cxn modelId="{267FF27B-87CB-4E05-B5F6-CC3F40EB4DBB}" type="presParOf" srcId="{3B9ABD13-14BD-42D4-99DE-11F02C76DF0A}" destId="{114477CC-B75D-4277-A928-F8EBEBE81DB2}" srcOrd="1" destOrd="0" presId="urn:microsoft.com/office/officeart/2008/layout/CaptionedPictures"/>
    <dgm:cxn modelId="{23700936-C724-4055-A9E9-32FAE27FF858}" type="presParOf" srcId="{7F324CD3-A994-4293-8B39-94F78314D050}" destId="{3468F807-855E-484D-9E4B-A26659700882}" srcOrd="1" destOrd="0" presId="urn:microsoft.com/office/officeart/2008/layout/CaptionedPictures"/>
    <dgm:cxn modelId="{F2A03D2E-5C97-4532-98A4-ACDE2F5CB0B3}" type="presParOf" srcId="{7F324CD3-A994-4293-8B39-94F78314D050}" destId="{3E1D3693-9BF9-450D-BE96-4BB8E0CE1F3F}" srcOrd="2" destOrd="0" presId="urn:microsoft.com/office/officeart/2008/layout/CaptionedPictures"/>
    <dgm:cxn modelId="{C1961CB9-870C-46F6-A074-F0F7170B35A7}" type="presParOf" srcId="{3E1D3693-9BF9-450D-BE96-4BB8E0CE1F3F}" destId="{C0A5428A-CBBB-40DF-8CE4-63FE737D4772}" srcOrd="0" destOrd="0" presId="urn:microsoft.com/office/officeart/2008/layout/CaptionedPictures"/>
    <dgm:cxn modelId="{31CD0E33-3FA1-4DAC-A944-5D208ECAC96E}" type="presParOf" srcId="{3E1D3693-9BF9-450D-BE96-4BB8E0CE1F3F}" destId="{E7B7547F-A813-4DEF-A818-3B2F53292203}" srcOrd="1" destOrd="0" presId="urn:microsoft.com/office/officeart/2008/layout/CaptionedPictures"/>
    <dgm:cxn modelId="{00911DE4-B972-40E5-894E-0BA81ECCFD64}" type="presParOf" srcId="{3E1D3693-9BF9-450D-BE96-4BB8E0CE1F3F}" destId="{F4C56AD8-4092-462E-A0CC-11B3DE09A76D}" srcOrd="2" destOrd="0" presId="urn:microsoft.com/office/officeart/2008/layout/CaptionedPictures"/>
    <dgm:cxn modelId="{2BEFB63A-91BC-4C90-99FF-8FF8B84DF4E2}" type="presParOf" srcId="{F4C56AD8-4092-462E-A0CC-11B3DE09A76D}" destId="{D4488815-268E-4D5B-B646-09B16825E657}" srcOrd="0" destOrd="0" presId="urn:microsoft.com/office/officeart/2008/layout/CaptionedPictures"/>
    <dgm:cxn modelId="{2614354E-EC81-41A4-A832-8A88B73B4945}" type="presParOf" srcId="{F4C56AD8-4092-462E-A0CC-11B3DE09A76D}" destId="{83948060-E0D7-4D32-A328-AE63C5E9B6B0}" srcOrd="1" destOrd="0" presId="urn:microsoft.com/office/officeart/2008/layout/CaptionedPictures"/>
    <dgm:cxn modelId="{C2E04CF2-5FCF-4781-83F3-A3D9A0879970}" type="presParOf" srcId="{7F324CD3-A994-4293-8B39-94F78314D050}" destId="{F5076DD8-A5D2-4659-91C8-C69BD922EA7B}" srcOrd="3" destOrd="0" presId="urn:microsoft.com/office/officeart/2008/layout/CaptionedPictures"/>
    <dgm:cxn modelId="{119C8FA0-E50F-4456-845E-0728A76126DC}" type="presParOf" srcId="{7F324CD3-A994-4293-8B39-94F78314D050}" destId="{85C68ED7-300D-4E35-A58F-250A407A4854}" srcOrd="4" destOrd="0" presId="urn:microsoft.com/office/officeart/2008/layout/CaptionedPictures"/>
    <dgm:cxn modelId="{C37D1262-128B-43E0-984B-50716E4DE887}" type="presParOf" srcId="{85C68ED7-300D-4E35-A58F-250A407A4854}" destId="{69B852B0-DEC9-455C-898D-6BD5B394F73D}" srcOrd="0" destOrd="0" presId="urn:microsoft.com/office/officeart/2008/layout/CaptionedPictures"/>
    <dgm:cxn modelId="{7BBECA5D-DA9A-4125-A993-453764D6B788}" type="presParOf" srcId="{85C68ED7-300D-4E35-A58F-250A407A4854}" destId="{3CA44A85-8D9C-458F-B9AE-E9ACC1DC58A6}" srcOrd="1" destOrd="0" presId="urn:microsoft.com/office/officeart/2008/layout/CaptionedPictures"/>
    <dgm:cxn modelId="{63FA4C4B-91ED-48F2-A7C2-D1847D827A67}" type="presParOf" srcId="{85C68ED7-300D-4E35-A58F-250A407A4854}" destId="{7A88E610-B555-4EC4-A5AF-655E7B5CBCEB}" srcOrd="2" destOrd="0" presId="urn:microsoft.com/office/officeart/2008/layout/CaptionedPictures"/>
    <dgm:cxn modelId="{927E74B5-8B5C-46BD-A077-490B91E9B896}" type="presParOf" srcId="{7A88E610-B555-4EC4-A5AF-655E7B5CBCEB}" destId="{B0A12C6D-45B6-413A-A7F2-139831887B07}" srcOrd="0" destOrd="0" presId="urn:microsoft.com/office/officeart/2008/layout/CaptionedPictures"/>
    <dgm:cxn modelId="{5D54E3D5-EB61-4E57-93A2-5CE3EA1E74C5}" type="presParOf" srcId="{7A88E610-B555-4EC4-A5AF-655E7B5CBCEB}" destId="{087D42D8-3BEF-4836-BDF5-2D6C6AC1748E}"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FF33B6-CA9E-4EE5-8C50-03E780276EAA}" type="doc">
      <dgm:prSet loTypeId="urn:microsoft.com/office/officeart/2005/8/layout/venn1" loCatId="relationship" qsTypeId="urn:microsoft.com/office/officeart/2005/8/quickstyle/simple1" qsCatId="simple" csTypeId="urn:microsoft.com/office/officeart/2005/8/colors/accent6_2" csCatId="accent6"/>
      <dgm:spPr/>
      <dgm:t>
        <a:bodyPr/>
        <a:lstStyle/>
        <a:p>
          <a:endParaRPr lang="en-GB"/>
        </a:p>
      </dgm:t>
    </dgm:pt>
    <dgm:pt modelId="{F6625525-8B6D-4AA3-88F5-A10DEF252987}">
      <dgm:prSet custT="1"/>
      <dgm:spPr/>
      <dgm:t>
        <a:bodyPr/>
        <a:lstStyle/>
        <a:p>
          <a:r>
            <a:rPr lang="en-GB" sz="1200" b="1" dirty="0"/>
            <a:t>Democratic business model</a:t>
          </a:r>
        </a:p>
      </dgm:t>
    </dgm:pt>
    <dgm:pt modelId="{8DFA556B-258B-423B-A1C4-4F5BB0C8BC82}" type="parTrans" cxnId="{E470C467-A8DC-4CC0-A741-BB81E7CA928A}">
      <dgm:prSet/>
      <dgm:spPr/>
      <dgm:t>
        <a:bodyPr/>
        <a:lstStyle/>
        <a:p>
          <a:endParaRPr lang="en-GB"/>
        </a:p>
      </dgm:t>
    </dgm:pt>
    <dgm:pt modelId="{FBDA8F91-B63D-495D-8D52-C17F9AABA70D}" type="sibTrans" cxnId="{E470C467-A8DC-4CC0-A741-BB81E7CA928A}">
      <dgm:prSet/>
      <dgm:spPr/>
      <dgm:t>
        <a:bodyPr/>
        <a:lstStyle/>
        <a:p>
          <a:endParaRPr lang="en-GB"/>
        </a:p>
      </dgm:t>
    </dgm:pt>
    <dgm:pt modelId="{80D444B4-CE96-47DD-955C-593C544EDF04}">
      <dgm:prSet custT="1"/>
      <dgm:spPr/>
      <dgm:t>
        <a:bodyPr/>
        <a:lstStyle/>
        <a:p>
          <a:r>
            <a:rPr lang="en-GB" sz="1200" b="1" dirty="0"/>
            <a:t>Easy to set up</a:t>
          </a:r>
        </a:p>
      </dgm:t>
    </dgm:pt>
    <dgm:pt modelId="{2431552A-F913-4FE6-A1D9-78A2ADC9CE6F}" type="parTrans" cxnId="{64AB2225-2291-4FDD-A3DB-43A8F9830CB6}">
      <dgm:prSet/>
      <dgm:spPr/>
      <dgm:t>
        <a:bodyPr/>
        <a:lstStyle/>
        <a:p>
          <a:endParaRPr lang="en-GB"/>
        </a:p>
      </dgm:t>
    </dgm:pt>
    <dgm:pt modelId="{7CA14CA9-AA9C-4546-AF23-54224F48F0C6}" type="sibTrans" cxnId="{64AB2225-2291-4FDD-A3DB-43A8F9830CB6}">
      <dgm:prSet/>
      <dgm:spPr/>
      <dgm:t>
        <a:bodyPr/>
        <a:lstStyle/>
        <a:p>
          <a:endParaRPr lang="en-GB"/>
        </a:p>
      </dgm:t>
    </dgm:pt>
    <dgm:pt modelId="{94DD8B7F-27E0-4FE0-A7FE-D9F1283388A6}">
      <dgm:prSet custT="1"/>
      <dgm:spPr/>
      <dgm:t>
        <a:bodyPr/>
        <a:lstStyle/>
        <a:p>
          <a:r>
            <a:rPr lang="en-GB" sz="1200" b="1" dirty="0"/>
            <a:t>Limited liability for members</a:t>
          </a:r>
        </a:p>
      </dgm:t>
    </dgm:pt>
    <dgm:pt modelId="{2CB51E35-02BC-4045-8DB4-498071AEFCC3}" type="parTrans" cxnId="{FCFA37DD-7265-46E5-897C-7687DE3FD62C}">
      <dgm:prSet/>
      <dgm:spPr/>
      <dgm:t>
        <a:bodyPr/>
        <a:lstStyle/>
        <a:p>
          <a:endParaRPr lang="en-GB"/>
        </a:p>
      </dgm:t>
    </dgm:pt>
    <dgm:pt modelId="{EFBB4E19-03F1-4E9B-8CB7-6FF9F3B24149}" type="sibTrans" cxnId="{FCFA37DD-7265-46E5-897C-7687DE3FD62C}">
      <dgm:prSet/>
      <dgm:spPr/>
      <dgm:t>
        <a:bodyPr/>
        <a:lstStyle/>
        <a:p>
          <a:endParaRPr lang="en-GB"/>
        </a:p>
      </dgm:t>
    </dgm:pt>
    <dgm:pt modelId="{0F855A58-060E-4839-9479-36E19DBEAC89}" type="pres">
      <dgm:prSet presAssocID="{64FF33B6-CA9E-4EE5-8C50-03E780276EAA}" presName="compositeShape" presStyleCnt="0">
        <dgm:presLayoutVars>
          <dgm:chMax val="7"/>
          <dgm:dir/>
          <dgm:resizeHandles val="exact"/>
        </dgm:presLayoutVars>
      </dgm:prSet>
      <dgm:spPr/>
    </dgm:pt>
    <dgm:pt modelId="{AD24DE5A-33A2-442D-B37F-3EF04E1C6F38}" type="pres">
      <dgm:prSet presAssocID="{F6625525-8B6D-4AA3-88F5-A10DEF252987}" presName="circ1" presStyleLbl="vennNode1" presStyleIdx="0" presStyleCnt="3"/>
      <dgm:spPr/>
    </dgm:pt>
    <dgm:pt modelId="{3517C455-CFC5-4DEA-BA7F-5B2968C26B3B}" type="pres">
      <dgm:prSet presAssocID="{F6625525-8B6D-4AA3-88F5-A10DEF252987}" presName="circ1Tx" presStyleLbl="revTx" presStyleIdx="0" presStyleCnt="0">
        <dgm:presLayoutVars>
          <dgm:chMax val="0"/>
          <dgm:chPref val="0"/>
          <dgm:bulletEnabled val="1"/>
        </dgm:presLayoutVars>
      </dgm:prSet>
      <dgm:spPr/>
    </dgm:pt>
    <dgm:pt modelId="{7739D6B0-DCB2-4449-A2A8-32B841B593C0}" type="pres">
      <dgm:prSet presAssocID="{80D444B4-CE96-47DD-955C-593C544EDF04}" presName="circ2" presStyleLbl="vennNode1" presStyleIdx="1" presStyleCnt="3"/>
      <dgm:spPr/>
    </dgm:pt>
    <dgm:pt modelId="{96E7158D-F1CA-4AE3-911D-C6BA20F1E9B5}" type="pres">
      <dgm:prSet presAssocID="{80D444B4-CE96-47DD-955C-593C544EDF04}" presName="circ2Tx" presStyleLbl="revTx" presStyleIdx="0" presStyleCnt="0">
        <dgm:presLayoutVars>
          <dgm:chMax val="0"/>
          <dgm:chPref val="0"/>
          <dgm:bulletEnabled val="1"/>
        </dgm:presLayoutVars>
      </dgm:prSet>
      <dgm:spPr/>
    </dgm:pt>
    <dgm:pt modelId="{5FFC557B-A171-4963-AF2D-67F4FB0DD6DA}" type="pres">
      <dgm:prSet presAssocID="{94DD8B7F-27E0-4FE0-A7FE-D9F1283388A6}" presName="circ3" presStyleLbl="vennNode1" presStyleIdx="2" presStyleCnt="3"/>
      <dgm:spPr/>
    </dgm:pt>
    <dgm:pt modelId="{B674D75A-CF25-40F2-9162-9B4C2F83547D}" type="pres">
      <dgm:prSet presAssocID="{94DD8B7F-27E0-4FE0-A7FE-D9F1283388A6}" presName="circ3Tx" presStyleLbl="revTx" presStyleIdx="0" presStyleCnt="0">
        <dgm:presLayoutVars>
          <dgm:chMax val="0"/>
          <dgm:chPref val="0"/>
          <dgm:bulletEnabled val="1"/>
        </dgm:presLayoutVars>
      </dgm:prSet>
      <dgm:spPr/>
    </dgm:pt>
  </dgm:ptLst>
  <dgm:cxnLst>
    <dgm:cxn modelId="{65D2EB1A-7DB0-4472-A9A3-A2E183554A1F}" type="presOf" srcId="{94DD8B7F-27E0-4FE0-A7FE-D9F1283388A6}" destId="{B674D75A-CF25-40F2-9162-9B4C2F83547D}" srcOrd="1" destOrd="0" presId="urn:microsoft.com/office/officeart/2005/8/layout/venn1"/>
    <dgm:cxn modelId="{64AB2225-2291-4FDD-A3DB-43A8F9830CB6}" srcId="{64FF33B6-CA9E-4EE5-8C50-03E780276EAA}" destId="{80D444B4-CE96-47DD-955C-593C544EDF04}" srcOrd="1" destOrd="0" parTransId="{2431552A-F913-4FE6-A1D9-78A2ADC9CE6F}" sibTransId="{7CA14CA9-AA9C-4546-AF23-54224F48F0C6}"/>
    <dgm:cxn modelId="{060F5963-F765-4F80-A0DB-F3398D36835A}" type="presOf" srcId="{64FF33B6-CA9E-4EE5-8C50-03E780276EAA}" destId="{0F855A58-060E-4839-9479-36E19DBEAC89}" srcOrd="0" destOrd="0" presId="urn:microsoft.com/office/officeart/2005/8/layout/venn1"/>
    <dgm:cxn modelId="{E470C467-A8DC-4CC0-A741-BB81E7CA928A}" srcId="{64FF33B6-CA9E-4EE5-8C50-03E780276EAA}" destId="{F6625525-8B6D-4AA3-88F5-A10DEF252987}" srcOrd="0" destOrd="0" parTransId="{8DFA556B-258B-423B-A1C4-4F5BB0C8BC82}" sibTransId="{FBDA8F91-B63D-495D-8D52-C17F9AABA70D}"/>
    <dgm:cxn modelId="{D925AA73-11F3-4614-9656-1D799933F644}" type="presOf" srcId="{F6625525-8B6D-4AA3-88F5-A10DEF252987}" destId="{3517C455-CFC5-4DEA-BA7F-5B2968C26B3B}" srcOrd="1" destOrd="0" presId="urn:microsoft.com/office/officeart/2005/8/layout/venn1"/>
    <dgm:cxn modelId="{AF7CAC58-2E40-4871-9EF8-5826F7F5EC99}" type="presOf" srcId="{80D444B4-CE96-47DD-955C-593C544EDF04}" destId="{7739D6B0-DCB2-4449-A2A8-32B841B593C0}" srcOrd="0" destOrd="0" presId="urn:microsoft.com/office/officeart/2005/8/layout/venn1"/>
    <dgm:cxn modelId="{5924B2B2-114C-4CCF-AA13-60A08DC540BB}" type="presOf" srcId="{F6625525-8B6D-4AA3-88F5-A10DEF252987}" destId="{AD24DE5A-33A2-442D-B37F-3EF04E1C6F38}" srcOrd="0" destOrd="0" presId="urn:microsoft.com/office/officeart/2005/8/layout/venn1"/>
    <dgm:cxn modelId="{71EEE1B7-0602-4504-8750-72F54883CA33}" type="presOf" srcId="{94DD8B7F-27E0-4FE0-A7FE-D9F1283388A6}" destId="{5FFC557B-A171-4963-AF2D-67F4FB0DD6DA}" srcOrd="0" destOrd="0" presId="urn:microsoft.com/office/officeart/2005/8/layout/venn1"/>
    <dgm:cxn modelId="{FCFA37DD-7265-46E5-897C-7687DE3FD62C}" srcId="{64FF33B6-CA9E-4EE5-8C50-03E780276EAA}" destId="{94DD8B7F-27E0-4FE0-A7FE-D9F1283388A6}" srcOrd="2" destOrd="0" parTransId="{2CB51E35-02BC-4045-8DB4-498071AEFCC3}" sibTransId="{EFBB4E19-03F1-4E9B-8CB7-6FF9F3B24149}"/>
    <dgm:cxn modelId="{B7AEC1E6-396D-443F-A5A5-DFCAAB300FB2}" type="presOf" srcId="{80D444B4-CE96-47DD-955C-593C544EDF04}" destId="{96E7158D-F1CA-4AE3-911D-C6BA20F1E9B5}" srcOrd="1" destOrd="0" presId="urn:microsoft.com/office/officeart/2005/8/layout/venn1"/>
    <dgm:cxn modelId="{FA97511A-DC07-4B14-9655-03F106FB3053}" type="presParOf" srcId="{0F855A58-060E-4839-9479-36E19DBEAC89}" destId="{AD24DE5A-33A2-442D-B37F-3EF04E1C6F38}" srcOrd="0" destOrd="0" presId="urn:microsoft.com/office/officeart/2005/8/layout/venn1"/>
    <dgm:cxn modelId="{447E96EA-3705-4309-ADDE-0A34230A7100}" type="presParOf" srcId="{0F855A58-060E-4839-9479-36E19DBEAC89}" destId="{3517C455-CFC5-4DEA-BA7F-5B2968C26B3B}" srcOrd="1" destOrd="0" presId="urn:microsoft.com/office/officeart/2005/8/layout/venn1"/>
    <dgm:cxn modelId="{F32A57E9-4DE5-4B35-92BB-9E0E5F94B96E}" type="presParOf" srcId="{0F855A58-060E-4839-9479-36E19DBEAC89}" destId="{7739D6B0-DCB2-4449-A2A8-32B841B593C0}" srcOrd="2" destOrd="0" presId="urn:microsoft.com/office/officeart/2005/8/layout/venn1"/>
    <dgm:cxn modelId="{B92BC902-D19E-4D60-9283-B8506D0481DA}" type="presParOf" srcId="{0F855A58-060E-4839-9479-36E19DBEAC89}" destId="{96E7158D-F1CA-4AE3-911D-C6BA20F1E9B5}" srcOrd="3" destOrd="0" presId="urn:microsoft.com/office/officeart/2005/8/layout/venn1"/>
    <dgm:cxn modelId="{ECC057F4-3DCB-4DF5-B003-F234DF891D7B}" type="presParOf" srcId="{0F855A58-060E-4839-9479-36E19DBEAC89}" destId="{5FFC557B-A171-4963-AF2D-67F4FB0DD6DA}" srcOrd="4" destOrd="0" presId="urn:microsoft.com/office/officeart/2005/8/layout/venn1"/>
    <dgm:cxn modelId="{DEEB2E3A-6972-4961-9483-93E29F3F3BAA}" type="presParOf" srcId="{0F855A58-060E-4839-9479-36E19DBEAC89}" destId="{B674D75A-CF25-40F2-9162-9B4C2F83547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DF31FD-B56B-4EC3-B3FD-C076E9A461C2}" type="doc">
      <dgm:prSet loTypeId="urn:microsoft.com/office/officeart/2005/8/layout/venn1" loCatId="relationship" qsTypeId="urn:microsoft.com/office/officeart/2005/8/quickstyle/simple1" qsCatId="simple" csTypeId="urn:microsoft.com/office/officeart/2005/8/colors/accent2_2" csCatId="accent2"/>
      <dgm:spPr/>
      <dgm:t>
        <a:bodyPr/>
        <a:lstStyle/>
        <a:p>
          <a:endParaRPr lang="en-GB"/>
        </a:p>
      </dgm:t>
    </dgm:pt>
    <dgm:pt modelId="{66413E99-2753-4249-9DD2-9C2D1B0D9C9B}">
      <dgm:prSet/>
      <dgm:spPr/>
      <dgm:t>
        <a:bodyPr/>
        <a:lstStyle/>
        <a:p>
          <a:r>
            <a:rPr lang="en-GB" b="1" dirty="0"/>
            <a:t>Limited funding opportunities</a:t>
          </a:r>
        </a:p>
      </dgm:t>
    </dgm:pt>
    <dgm:pt modelId="{09315B23-03ED-4092-A9CF-E5DD2E8D5444}" type="parTrans" cxnId="{528056D6-5B95-4F10-AE5D-576B7FD84F9F}">
      <dgm:prSet/>
      <dgm:spPr/>
      <dgm:t>
        <a:bodyPr/>
        <a:lstStyle/>
        <a:p>
          <a:endParaRPr lang="en-GB"/>
        </a:p>
      </dgm:t>
    </dgm:pt>
    <dgm:pt modelId="{90378E5E-B2C8-461E-99F7-01337F935711}" type="sibTrans" cxnId="{528056D6-5B95-4F10-AE5D-576B7FD84F9F}">
      <dgm:prSet/>
      <dgm:spPr/>
      <dgm:t>
        <a:bodyPr/>
        <a:lstStyle/>
        <a:p>
          <a:endParaRPr lang="en-GB"/>
        </a:p>
      </dgm:t>
    </dgm:pt>
    <dgm:pt modelId="{7495D576-E9C2-4C19-9D4C-D7D5CE3A4C96}">
      <dgm:prSet/>
      <dgm:spPr/>
      <dgm:t>
        <a:bodyPr/>
        <a:lstStyle/>
        <a:p>
          <a:r>
            <a:rPr lang="en-GB" b="1" dirty="0"/>
            <a:t>Not suitable for all types of business</a:t>
          </a:r>
        </a:p>
      </dgm:t>
    </dgm:pt>
    <dgm:pt modelId="{4CAAE268-D477-4BE1-8CAE-324F2CF328AE}" type="parTrans" cxnId="{C6A9583A-DA33-451F-A423-D8A7F5EC3DBD}">
      <dgm:prSet/>
      <dgm:spPr/>
      <dgm:t>
        <a:bodyPr/>
        <a:lstStyle/>
        <a:p>
          <a:endParaRPr lang="en-GB"/>
        </a:p>
      </dgm:t>
    </dgm:pt>
    <dgm:pt modelId="{D24C430C-3DC8-444A-B098-5FDD3E624029}" type="sibTrans" cxnId="{C6A9583A-DA33-451F-A423-D8A7F5EC3DBD}">
      <dgm:prSet/>
      <dgm:spPr/>
      <dgm:t>
        <a:bodyPr/>
        <a:lstStyle/>
        <a:p>
          <a:endParaRPr lang="en-GB"/>
        </a:p>
      </dgm:t>
    </dgm:pt>
    <dgm:pt modelId="{A8FEEFA6-C2C5-4475-A15A-4AD1A20838F6}">
      <dgm:prSet/>
      <dgm:spPr/>
      <dgm:t>
        <a:bodyPr/>
        <a:lstStyle/>
        <a:p>
          <a:r>
            <a:rPr lang="en-GB" b="1" dirty="0"/>
            <a:t>Can lack clearly define roles and responsibilities</a:t>
          </a:r>
        </a:p>
      </dgm:t>
    </dgm:pt>
    <dgm:pt modelId="{97891488-B1CF-4AC6-AC84-5EEFCBEF3A97}" type="parTrans" cxnId="{D765C8A4-CE24-47A5-8F1B-E0D7FD8F9CAF}">
      <dgm:prSet/>
      <dgm:spPr/>
      <dgm:t>
        <a:bodyPr/>
        <a:lstStyle/>
        <a:p>
          <a:endParaRPr lang="en-GB"/>
        </a:p>
      </dgm:t>
    </dgm:pt>
    <dgm:pt modelId="{D350772D-7478-4EC8-B4D0-A46FA9BC0D5B}" type="sibTrans" cxnId="{D765C8A4-CE24-47A5-8F1B-E0D7FD8F9CAF}">
      <dgm:prSet/>
      <dgm:spPr/>
      <dgm:t>
        <a:bodyPr/>
        <a:lstStyle/>
        <a:p>
          <a:endParaRPr lang="en-GB"/>
        </a:p>
      </dgm:t>
    </dgm:pt>
    <dgm:pt modelId="{F881C153-C63D-471E-9526-2C6C0D93798D}" type="pres">
      <dgm:prSet presAssocID="{D0DF31FD-B56B-4EC3-B3FD-C076E9A461C2}" presName="compositeShape" presStyleCnt="0">
        <dgm:presLayoutVars>
          <dgm:chMax val="7"/>
          <dgm:dir/>
          <dgm:resizeHandles val="exact"/>
        </dgm:presLayoutVars>
      </dgm:prSet>
      <dgm:spPr/>
    </dgm:pt>
    <dgm:pt modelId="{30D2C234-1D1B-4A38-B9D8-8965A77A7D40}" type="pres">
      <dgm:prSet presAssocID="{66413E99-2753-4249-9DD2-9C2D1B0D9C9B}" presName="circ1" presStyleLbl="vennNode1" presStyleIdx="0" presStyleCnt="3"/>
      <dgm:spPr/>
    </dgm:pt>
    <dgm:pt modelId="{8FA0815A-F6F8-49BD-9681-F590C09D433E}" type="pres">
      <dgm:prSet presAssocID="{66413E99-2753-4249-9DD2-9C2D1B0D9C9B}" presName="circ1Tx" presStyleLbl="revTx" presStyleIdx="0" presStyleCnt="0">
        <dgm:presLayoutVars>
          <dgm:chMax val="0"/>
          <dgm:chPref val="0"/>
          <dgm:bulletEnabled val="1"/>
        </dgm:presLayoutVars>
      </dgm:prSet>
      <dgm:spPr/>
    </dgm:pt>
    <dgm:pt modelId="{79C27036-0BD5-4761-8AB1-222DF7049998}" type="pres">
      <dgm:prSet presAssocID="{7495D576-E9C2-4C19-9D4C-D7D5CE3A4C96}" presName="circ2" presStyleLbl="vennNode1" presStyleIdx="1" presStyleCnt="3"/>
      <dgm:spPr/>
    </dgm:pt>
    <dgm:pt modelId="{E5AF285E-BF62-47C7-81EA-CC4C9D133301}" type="pres">
      <dgm:prSet presAssocID="{7495D576-E9C2-4C19-9D4C-D7D5CE3A4C96}" presName="circ2Tx" presStyleLbl="revTx" presStyleIdx="0" presStyleCnt="0">
        <dgm:presLayoutVars>
          <dgm:chMax val="0"/>
          <dgm:chPref val="0"/>
          <dgm:bulletEnabled val="1"/>
        </dgm:presLayoutVars>
      </dgm:prSet>
      <dgm:spPr/>
    </dgm:pt>
    <dgm:pt modelId="{05361792-5C97-4317-9895-481EE846FD9C}" type="pres">
      <dgm:prSet presAssocID="{A8FEEFA6-C2C5-4475-A15A-4AD1A20838F6}" presName="circ3" presStyleLbl="vennNode1" presStyleIdx="2" presStyleCnt="3"/>
      <dgm:spPr/>
    </dgm:pt>
    <dgm:pt modelId="{6FB9EE39-BA3C-4B4F-A1C5-A02DE8DEB5BC}" type="pres">
      <dgm:prSet presAssocID="{A8FEEFA6-C2C5-4475-A15A-4AD1A20838F6}" presName="circ3Tx" presStyleLbl="revTx" presStyleIdx="0" presStyleCnt="0">
        <dgm:presLayoutVars>
          <dgm:chMax val="0"/>
          <dgm:chPref val="0"/>
          <dgm:bulletEnabled val="1"/>
        </dgm:presLayoutVars>
      </dgm:prSet>
      <dgm:spPr/>
    </dgm:pt>
  </dgm:ptLst>
  <dgm:cxnLst>
    <dgm:cxn modelId="{C6A9583A-DA33-451F-A423-D8A7F5EC3DBD}" srcId="{D0DF31FD-B56B-4EC3-B3FD-C076E9A461C2}" destId="{7495D576-E9C2-4C19-9D4C-D7D5CE3A4C96}" srcOrd="1" destOrd="0" parTransId="{4CAAE268-D477-4BE1-8CAE-324F2CF328AE}" sibTransId="{D24C430C-3DC8-444A-B098-5FDD3E624029}"/>
    <dgm:cxn modelId="{61709040-8BEC-4D8A-8539-A528DAF4216F}" type="presOf" srcId="{A8FEEFA6-C2C5-4475-A15A-4AD1A20838F6}" destId="{6FB9EE39-BA3C-4B4F-A1C5-A02DE8DEB5BC}" srcOrd="1" destOrd="0" presId="urn:microsoft.com/office/officeart/2005/8/layout/venn1"/>
    <dgm:cxn modelId="{9E67A447-EC7D-4586-BAFA-BDF469E45B0A}" type="presOf" srcId="{7495D576-E9C2-4C19-9D4C-D7D5CE3A4C96}" destId="{E5AF285E-BF62-47C7-81EA-CC4C9D133301}" srcOrd="1" destOrd="0" presId="urn:microsoft.com/office/officeart/2005/8/layout/venn1"/>
    <dgm:cxn modelId="{3CD6126F-7744-4D48-8114-7386DCA239A5}" type="presOf" srcId="{D0DF31FD-B56B-4EC3-B3FD-C076E9A461C2}" destId="{F881C153-C63D-471E-9526-2C6C0D93798D}" srcOrd="0" destOrd="0" presId="urn:microsoft.com/office/officeart/2005/8/layout/venn1"/>
    <dgm:cxn modelId="{6F47B695-B120-4018-852B-17277A8ED803}" type="presOf" srcId="{66413E99-2753-4249-9DD2-9C2D1B0D9C9B}" destId="{30D2C234-1D1B-4A38-B9D8-8965A77A7D40}" srcOrd="0" destOrd="0" presId="urn:microsoft.com/office/officeart/2005/8/layout/venn1"/>
    <dgm:cxn modelId="{D765C8A4-CE24-47A5-8F1B-E0D7FD8F9CAF}" srcId="{D0DF31FD-B56B-4EC3-B3FD-C076E9A461C2}" destId="{A8FEEFA6-C2C5-4475-A15A-4AD1A20838F6}" srcOrd="2" destOrd="0" parTransId="{97891488-B1CF-4AC6-AC84-5EEFCBEF3A97}" sibTransId="{D350772D-7478-4EC8-B4D0-A46FA9BC0D5B}"/>
    <dgm:cxn modelId="{F47CE3C3-AE11-4759-B099-AD9697EADF35}" type="presOf" srcId="{7495D576-E9C2-4C19-9D4C-D7D5CE3A4C96}" destId="{79C27036-0BD5-4761-8AB1-222DF7049998}" srcOrd="0" destOrd="0" presId="urn:microsoft.com/office/officeart/2005/8/layout/venn1"/>
    <dgm:cxn modelId="{D2FF7ACE-98EF-4D96-9810-C89682B38940}" type="presOf" srcId="{A8FEEFA6-C2C5-4475-A15A-4AD1A20838F6}" destId="{05361792-5C97-4317-9895-481EE846FD9C}" srcOrd="0" destOrd="0" presId="urn:microsoft.com/office/officeart/2005/8/layout/venn1"/>
    <dgm:cxn modelId="{528056D6-5B95-4F10-AE5D-576B7FD84F9F}" srcId="{D0DF31FD-B56B-4EC3-B3FD-C076E9A461C2}" destId="{66413E99-2753-4249-9DD2-9C2D1B0D9C9B}" srcOrd="0" destOrd="0" parTransId="{09315B23-03ED-4092-A9CF-E5DD2E8D5444}" sibTransId="{90378E5E-B2C8-461E-99F7-01337F935711}"/>
    <dgm:cxn modelId="{69F64FDB-F7EF-41FB-B60F-86A812EDFF6C}" type="presOf" srcId="{66413E99-2753-4249-9DD2-9C2D1B0D9C9B}" destId="{8FA0815A-F6F8-49BD-9681-F590C09D433E}" srcOrd="1" destOrd="0" presId="urn:microsoft.com/office/officeart/2005/8/layout/venn1"/>
    <dgm:cxn modelId="{35F6AC31-3AFD-41A6-B61C-0D5394921464}" type="presParOf" srcId="{F881C153-C63D-471E-9526-2C6C0D93798D}" destId="{30D2C234-1D1B-4A38-B9D8-8965A77A7D40}" srcOrd="0" destOrd="0" presId="urn:microsoft.com/office/officeart/2005/8/layout/venn1"/>
    <dgm:cxn modelId="{C894D366-C17A-4B3E-9943-689FAF4C49E8}" type="presParOf" srcId="{F881C153-C63D-471E-9526-2C6C0D93798D}" destId="{8FA0815A-F6F8-49BD-9681-F590C09D433E}" srcOrd="1" destOrd="0" presId="urn:microsoft.com/office/officeart/2005/8/layout/venn1"/>
    <dgm:cxn modelId="{390A667E-324A-498F-8DA0-7E91E3FFADAC}" type="presParOf" srcId="{F881C153-C63D-471E-9526-2C6C0D93798D}" destId="{79C27036-0BD5-4761-8AB1-222DF7049998}" srcOrd="2" destOrd="0" presId="urn:microsoft.com/office/officeart/2005/8/layout/venn1"/>
    <dgm:cxn modelId="{6F76F419-C7F9-4DD3-BEF7-8A1B59A66686}" type="presParOf" srcId="{F881C153-C63D-471E-9526-2C6C0D93798D}" destId="{E5AF285E-BF62-47C7-81EA-CC4C9D133301}" srcOrd="3" destOrd="0" presId="urn:microsoft.com/office/officeart/2005/8/layout/venn1"/>
    <dgm:cxn modelId="{5733E5E1-E7F7-4428-B322-DD2322A42A25}" type="presParOf" srcId="{F881C153-C63D-471E-9526-2C6C0D93798D}" destId="{05361792-5C97-4317-9895-481EE846FD9C}" srcOrd="4" destOrd="0" presId="urn:microsoft.com/office/officeart/2005/8/layout/venn1"/>
    <dgm:cxn modelId="{2C94CA46-EFFE-4776-8C96-9011051C1CCE}" type="presParOf" srcId="{F881C153-C63D-471E-9526-2C6C0D93798D}" destId="{6FB9EE39-BA3C-4B4F-A1C5-A02DE8DEB5BC}"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429547-3045-42D2-88E3-02A0C56D62CD}"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GB"/>
        </a:p>
      </dgm:t>
    </dgm:pt>
    <dgm:pt modelId="{1DEB5796-02E4-44B7-9C14-7396C4886394}">
      <dgm:prSet/>
      <dgm:spPr/>
      <dgm:t>
        <a:bodyPr/>
        <a:lstStyle/>
        <a:p>
          <a:r>
            <a:rPr lang="en-GB" dirty="0"/>
            <a:t>Primary</a:t>
          </a:r>
        </a:p>
      </dgm:t>
    </dgm:pt>
    <dgm:pt modelId="{A5A080AD-94A8-4836-A3DC-B565A8AAD157}" type="parTrans" cxnId="{553871AB-ED7E-4525-B246-768096687ABA}">
      <dgm:prSet/>
      <dgm:spPr/>
      <dgm:t>
        <a:bodyPr/>
        <a:lstStyle/>
        <a:p>
          <a:endParaRPr lang="en-GB"/>
        </a:p>
      </dgm:t>
    </dgm:pt>
    <dgm:pt modelId="{859D6528-CD6E-49A3-B14B-533BF097CD2C}" type="sibTrans" cxnId="{553871AB-ED7E-4525-B246-768096687ABA}">
      <dgm:prSet/>
      <dgm:spPr/>
      <dgm:t>
        <a:bodyPr/>
        <a:lstStyle/>
        <a:p>
          <a:endParaRPr lang="en-GB"/>
        </a:p>
      </dgm:t>
    </dgm:pt>
    <dgm:pt modelId="{D8866334-FA95-482C-8429-0E88374FE4DB}">
      <dgm:prSet/>
      <dgm:spPr/>
      <dgm:t>
        <a:bodyPr/>
        <a:lstStyle/>
        <a:p>
          <a:r>
            <a:rPr lang="en-GB" dirty="0"/>
            <a:t>Secondary</a:t>
          </a:r>
        </a:p>
      </dgm:t>
    </dgm:pt>
    <dgm:pt modelId="{E4698A68-18D3-49A4-83DF-100B89B979A1}" type="parTrans" cxnId="{310BCE20-D572-4778-855F-8D92D54000F3}">
      <dgm:prSet/>
      <dgm:spPr/>
      <dgm:t>
        <a:bodyPr/>
        <a:lstStyle/>
        <a:p>
          <a:endParaRPr lang="en-GB"/>
        </a:p>
      </dgm:t>
    </dgm:pt>
    <dgm:pt modelId="{F4FE5D49-F3D3-48B5-BCED-0A35E37AD405}" type="sibTrans" cxnId="{310BCE20-D572-4778-855F-8D92D54000F3}">
      <dgm:prSet/>
      <dgm:spPr/>
      <dgm:t>
        <a:bodyPr/>
        <a:lstStyle/>
        <a:p>
          <a:endParaRPr lang="en-GB"/>
        </a:p>
      </dgm:t>
    </dgm:pt>
    <dgm:pt modelId="{33C12B3B-3244-4146-94D2-9D350A6E796E}">
      <dgm:prSet/>
      <dgm:spPr/>
      <dgm:t>
        <a:bodyPr/>
        <a:lstStyle/>
        <a:p>
          <a:r>
            <a:rPr lang="en-GB" dirty="0"/>
            <a:t>Tertiary</a:t>
          </a:r>
        </a:p>
      </dgm:t>
    </dgm:pt>
    <dgm:pt modelId="{1289D936-BDB0-4F9D-83C1-620C7818B27B}" type="parTrans" cxnId="{F527BA81-48A8-4A54-8693-B51F8FA935FA}">
      <dgm:prSet/>
      <dgm:spPr/>
      <dgm:t>
        <a:bodyPr/>
        <a:lstStyle/>
        <a:p>
          <a:endParaRPr lang="en-GB"/>
        </a:p>
      </dgm:t>
    </dgm:pt>
    <dgm:pt modelId="{443232C7-734E-4043-9446-A4731655AF4F}" type="sibTrans" cxnId="{F527BA81-48A8-4A54-8693-B51F8FA935FA}">
      <dgm:prSet/>
      <dgm:spPr/>
      <dgm:t>
        <a:bodyPr/>
        <a:lstStyle/>
        <a:p>
          <a:endParaRPr lang="en-GB"/>
        </a:p>
      </dgm:t>
    </dgm:pt>
    <dgm:pt modelId="{81F25D23-EAA2-4CE2-A99A-FE54162E8225}">
      <dgm:prSet/>
      <dgm:spPr/>
      <dgm:t>
        <a:bodyPr/>
        <a:lstStyle/>
        <a:p>
          <a:r>
            <a:rPr lang="en-GB" dirty="0"/>
            <a:t>Quaternary </a:t>
          </a:r>
        </a:p>
      </dgm:t>
    </dgm:pt>
    <dgm:pt modelId="{2708E048-FF02-40BB-AC6E-C31C21D00DBD}" type="parTrans" cxnId="{3B432531-9B8A-4654-AD5E-2ED1E4A04183}">
      <dgm:prSet/>
      <dgm:spPr/>
      <dgm:t>
        <a:bodyPr/>
        <a:lstStyle/>
        <a:p>
          <a:endParaRPr lang="en-GB"/>
        </a:p>
      </dgm:t>
    </dgm:pt>
    <dgm:pt modelId="{40DF5D09-9FF7-43E9-A454-7E6C6285C126}" type="sibTrans" cxnId="{3B432531-9B8A-4654-AD5E-2ED1E4A04183}">
      <dgm:prSet/>
      <dgm:spPr/>
      <dgm:t>
        <a:bodyPr/>
        <a:lstStyle/>
        <a:p>
          <a:endParaRPr lang="en-GB"/>
        </a:p>
      </dgm:t>
    </dgm:pt>
    <dgm:pt modelId="{02D2268C-AD2E-428D-8340-49F5F2AD1A03}" type="pres">
      <dgm:prSet presAssocID="{ED429547-3045-42D2-88E3-02A0C56D62CD}" presName="diagram" presStyleCnt="0">
        <dgm:presLayoutVars>
          <dgm:chPref val="1"/>
          <dgm:dir/>
          <dgm:animOne val="branch"/>
          <dgm:animLvl val="lvl"/>
          <dgm:resizeHandles/>
        </dgm:presLayoutVars>
      </dgm:prSet>
      <dgm:spPr/>
    </dgm:pt>
    <dgm:pt modelId="{98BC1EA2-CE77-4151-A601-97BC6F01B219}" type="pres">
      <dgm:prSet presAssocID="{1DEB5796-02E4-44B7-9C14-7396C4886394}" presName="root" presStyleCnt="0"/>
      <dgm:spPr/>
    </dgm:pt>
    <dgm:pt modelId="{411BFB05-CAB8-41EC-AB2F-C007884CE724}" type="pres">
      <dgm:prSet presAssocID="{1DEB5796-02E4-44B7-9C14-7396C4886394}" presName="rootComposite" presStyleCnt="0"/>
      <dgm:spPr/>
    </dgm:pt>
    <dgm:pt modelId="{04FE36BB-FA6D-4A64-8D54-0D7B0965B2AE}" type="pres">
      <dgm:prSet presAssocID="{1DEB5796-02E4-44B7-9C14-7396C4886394}" presName="rootText" presStyleLbl="node1" presStyleIdx="0" presStyleCnt="4"/>
      <dgm:spPr/>
    </dgm:pt>
    <dgm:pt modelId="{0FC78C80-2B23-4DE1-964F-AA5BABF98669}" type="pres">
      <dgm:prSet presAssocID="{1DEB5796-02E4-44B7-9C14-7396C4886394}" presName="rootConnector" presStyleLbl="node1" presStyleIdx="0" presStyleCnt="4"/>
      <dgm:spPr/>
    </dgm:pt>
    <dgm:pt modelId="{F0F96134-C9AD-4324-BBB7-93E548AAD658}" type="pres">
      <dgm:prSet presAssocID="{1DEB5796-02E4-44B7-9C14-7396C4886394}" presName="childShape" presStyleCnt="0"/>
      <dgm:spPr/>
    </dgm:pt>
    <dgm:pt modelId="{45556A03-798C-4444-8C9F-B1D54E435A3D}" type="pres">
      <dgm:prSet presAssocID="{D8866334-FA95-482C-8429-0E88374FE4DB}" presName="root" presStyleCnt="0"/>
      <dgm:spPr/>
    </dgm:pt>
    <dgm:pt modelId="{0FEE7797-8D83-4C60-B13B-0F1EB8FA2219}" type="pres">
      <dgm:prSet presAssocID="{D8866334-FA95-482C-8429-0E88374FE4DB}" presName="rootComposite" presStyleCnt="0"/>
      <dgm:spPr/>
    </dgm:pt>
    <dgm:pt modelId="{FF7277AE-BD47-4770-A555-AFD638190295}" type="pres">
      <dgm:prSet presAssocID="{D8866334-FA95-482C-8429-0E88374FE4DB}" presName="rootText" presStyleLbl="node1" presStyleIdx="1" presStyleCnt="4"/>
      <dgm:spPr/>
    </dgm:pt>
    <dgm:pt modelId="{AE3FB99F-DAE2-47AA-879E-3E749AFC2B27}" type="pres">
      <dgm:prSet presAssocID="{D8866334-FA95-482C-8429-0E88374FE4DB}" presName="rootConnector" presStyleLbl="node1" presStyleIdx="1" presStyleCnt="4"/>
      <dgm:spPr/>
    </dgm:pt>
    <dgm:pt modelId="{0DC7F165-0907-4C6A-856D-85FA87BB7E93}" type="pres">
      <dgm:prSet presAssocID="{D8866334-FA95-482C-8429-0E88374FE4DB}" presName="childShape" presStyleCnt="0"/>
      <dgm:spPr/>
    </dgm:pt>
    <dgm:pt modelId="{8A0BCEA6-8C74-4F3A-8D00-6B9A7C7B58F1}" type="pres">
      <dgm:prSet presAssocID="{33C12B3B-3244-4146-94D2-9D350A6E796E}" presName="root" presStyleCnt="0"/>
      <dgm:spPr/>
    </dgm:pt>
    <dgm:pt modelId="{E581D27F-773D-4692-B61C-13689E20B2DA}" type="pres">
      <dgm:prSet presAssocID="{33C12B3B-3244-4146-94D2-9D350A6E796E}" presName="rootComposite" presStyleCnt="0"/>
      <dgm:spPr/>
    </dgm:pt>
    <dgm:pt modelId="{E4041CE7-224F-4330-86EB-2AAC81B4DFDD}" type="pres">
      <dgm:prSet presAssocID="{33C12B3B-3244-4146-94D2-9D350A6E796E}" presName="rootText" presStyleLbl="node1" presStyleIdx="2" presStyleCnt="4"/>
      <dgm:spPr/>
    </dgm:pt>
    <dgm:pt modelId="{BBB12028-A015-4440-A268-B8BD9F7A7648}" type="pres">
      <dgm:prSet presAssocID="{33C12B3B-3244-4146-94D2-9D350A6E796E}" presName="rootConnector" presStyleLbl="node1" presStyleIdx="2" presStyleCnt="4"/>
      <dgm:spPr/>
    </dgm:pt>
    <dgm:pt modelId="{0F9F1365-954F-42B0-988E-E5B25B15B0D4}" type="pres">
      <dgm:prSet presAssocID="{33C12B3B-3244-4146-94D2-9D350A6E796E}" presName="childShape" presStyleCnt="0"/>
      <dgm:spPr/>
    </dgm:pt>
    <dgm:pt modelId="{CFDE3DC0-56C9-401C-AA42-2BCD5A4FA191}" type="pres">
      <dgm:prSet presAssocID="{81F25D23-EAA2-4CE2-A99A-FE54162E8225}" presName="root" presStyleCnt="0"/>
      <dgm:spPr/>
    </dgm:pt>
    <dgm:pt modelId="{02049F31-3842-4890-B3B7-9C7C94A86B2D}" type="pres">
      <dgm:prSet presAssocID="{81F25D23-EAA2-4CE2-A99A-FE54162E8225}" presName="rootComposite" presStyleCnt="0"/>
      <dgm:spPr/>
    </dgm:pt>
    <dgm:pt modelId="{ED9AD262-E41E-409A-8B5A-EEDDA76DE228}" type="pres">
      <dgm:prSet presAssocID="{81F25D23-EAA2-4CE2-A99A-FE54162E8225}" presName="rootText" presStyleLbl="node1" presStyleIdx="3" presStyleCnt="4"/>
      <dgm:spPr/>
    </dgm:pt>
    <dgm:pt modelId="{DA82508A-E8B7-49CD-A1E6-3B3327EA9373}" type="pres">
      <dgm:prSet presAssocID="{81F25D23-EAA2-4CE2-A99A-FE54162E8225}" presName="rootConnector" presStyleLbl="node1" presStyleIdx="3" presStyleCnt="4"/>
      <dgm:spPr/>
    </dgm:pt>
    <dgm:pt modelId="{FE781AF6-0F79-48C8-B80F-3501A2C56C35}" type="pres">
      <dgm:prSet presAssocID="{81F25D23-EAA2-4CE2-A99A-FE54162E8225}" presName="childShape" presStyleCnt="0"/>
      <dgm:spPr/>
    </dgm:pt>
  </dgm:ptLst>
  <dgm:cxnLst>
    <dgm:cxn modelId="{45622211-69C9-4803-914E-EB2137462E3A}" type="presOf" srcId="{81F25D23-EAA2-4CE2-A99A-FE54162E8225}" destId="{ED9AD262-E41E-409A-8B5A-EEDDA76DE228}" srcOrd="0" destOrd="0" presId="urn:microsoft.com/office/officeart/2005/8/layout/hierarchy3"/>
    <dgm:cxn modelId="{310BCE20-D572-4778-855F-8D92D54000F3}" srcId="{ED429547-3045-42D2-88E3-02A0C56D62CD}" destId="{D8866334-FA95-482C-8429-0E88374FE4DB}" srcOrd="1" destOrd="0" parTransId="{E4698A68-18D3-49A4-83DF-100B89B979A1}" sibTransId="{F4FE5D49-F3D3-48B5-BCED-0A35E37AD405}"/>
    <dgm:cxn modelId="{3B432531-9B8A-4654-AD5E-2ED1E4A04183}" srcId="{ED429547-3045-42D2-88E3-02A0C56D62CD}" destId="{81F25D23-EAA2-4CE2-A99A-FE54162E8225}" srcOrd="3" destOrd="0" parTransId="{2708E048-FF02-40BB-AC6E-C31C21D00DBD}" sibTransId="{40DF5D09-9FF7-43E9-A454-7E6C6285C126}"/>
    <dgm:cxn modelId="{253EFE3A-910F-4358-8812-39588DFD4E38}" type="presOf" srcId="{33C12B3B-3244-4146-94D2-9D350A6E796E}" destId="{BBB12028-A015-4440-A268-B8BD9F7A7648}" srcOrd="1" destOrd="0" presId="urn:microsoft.com/office/officeart/2005/8/layout/hierarchy3"/>
    <dgm:cxn modelId="{126CFB3F-B939-4864-946B-E3C755E017CC}" type="presOf" srcId="{D8866334-FA95-482C-8429-0E88374FE4DB}" destId="{FF7277AE-BD47-4770-A555-AFD638190295}" srcOrd="0" destOrd="0" presId="urn:microsoft.com/office/officeart/2005/8/layout/hierarchy3"/>
    <dgm:cxn modelId="{6A2B5F64-6896-4A8E-8057-55D05338323E}" type="presOf" srcId="{81F25D23-EAA2-4CE2-A99A-FE54162E8225}" destId="{DA82508A-E8B7-49CD-A1E6-3B3327EA9373}" srcOrd="1" destOrd="0" presId="urn:microsoft.com/office/officeart/2005/8/layout/hierarchy3"/>
    <dgm:cxn modelId="{733ED169-568A-413E-8E94-4C05DDD0F9A4}" type="presOf" srcId="{ED429547-3045-42D2-88E3-02A0C56D62CD}" destId="{02D2268C-AD2E-428D-8340-49F5F2AD1A03}" srcOrd="0" destOrd="0" presId="urn:microsoft.com/office/officeart/2005/8/layout/hierarchy3"/>
    <dgm:cxn modelId="{08113A58-FB2A-4952-89AA-34130C6101EA}" type="presOf" srcId="{1DEB5796-02E4-44B7-9C14-7396C4886394}" destId="{04FE36BB-FA6D-4A64-8D54-0D7B0965B2AE}" srcOrd="0" destOrd="0" presId="urn:microsoft.com/office/officeart/2005/8/layout/hierarchy3"/>
    <dgm:cxn modelId="{59B9B35A-26AF-491E-A107-BA3575D1E9D4}" type="presOf" srcId="{1DEB5796-02E4-44B7-9C14-7396C4886394}" destId="{0FC78C80-2B23-4DE1-964F-AA5BABF98669}" srcOrd="1" destOrd="0" presId="urn:microsoft.com/office/officeart/2005/8/layout/hierarchy3"/>
    <dgm:cxn modelId="{F527BA81-48A8-4A54-8693-B51F8FA935FA}" srcId="{ED429547-3045-42D2-88E3-02A0C56D62CD}" destId="{33C12B3B-3244-4146-94D2-9D350A6E796E}" srcOrd="2" destOrd="0" parTransId="{1289D936-BDB0-4F9D-83C1-620C7818B27B}" sibTransId="{443232C7-734E-4043-9446-A4731655AF4F}"/>
    <dgm:cxn modelId="{3C7EF599-1775-442A-BC21-26E57F124553}" type="presOf" srcId="{33C12B3B-3244-4146-94D2-9D350A6E796E}" destId="{E4041CE7-224F-4330-86EB-2AAC81B4DFDD}" srcOrd="0" destOrd="0" presId="urn:microsoft.com/office/officeart/2005/8/layout/hierarchy3"/>
    <dgm:cxn modelId="{553871AB-ED7E-4525-B246-768096687ABA}" srcId="{ED429547-3045-42D2-88E3-02A0C56D62CD}" destId="{1DEB5796-02E4-44B7-9C14-7396C4886394}" srcOrd="0" destOrd="0" parTransId="{A5A080AD-94A8-4836-A3DC-B565A8AAD157}" sibTransId="{859D6528-CD6E-49A3-B14B-533BF097CD2C}"/>
    <dgm:cxn modelId="{44038FD8-A210-47AA-BB65-B4126EFE51EA}" type="presOf" srcId="{D8866334-FA95-482C-8429-0E88374FE4DB}" destId="{AE3FB99F-DAE2-47AA-879E-3E749AFC2B27}" srcOrd="1" destOrd="0" presId="urn:microsoft.com/office/officeart/2005/8/layout/hierarchy3"/>
    <dgm:cxn modelId="{7FBDA699-F1D2-4D18-8986-85C9600D77E0}" type="presParOf" srcId="{02D2268C-AD2E-428D-8340-49F5F2AD1A03}" destId="{98BC1EA2-CE77-4151-A601-97BC6F01B219}" srcOrd="0" destOrd="0" presId="urn:microsoft.com/office/officeart/2005/8/layout/hierarchy3"/>
    <dgm:cxn modelId="{3BD4F3C3-E0DF-443E-B24C-13EAA502F6E9}" type="presParOf" srcId="{98BC1EA2-CE77-4151-A601-97BC6F01B219}" destId="{411BFB05-CAB8-41EC-AB2F-C007884CE724}" srcOrd="0" destOrd="0" presId="urn:microsoft.com/office/officeart/2005/8/layout/hierarchy3"/>
    <dgm:cxn modelId="{3CDD84FC-2CBD-4E1E-B75A-571A4487B1C7}" type="presParOf" srcId="{411BFB05-CAB8-41EC-AB2F-C007884CE724}" destId="{04FE36BB-FA6D-4A64-8D54-0D7B0965B2AE}" srcOrd="0" destOrd="0" presId="urn:microsoft.com/office/officeart/2005/8/layout/hierarchy3"/>
    <dgm:cxn modelId="{CAB38F6D-6CE8-47C8-86CC-348D7970C187}" type="presParOf" srcId="{411BFB05-CAB8-41EC-AB2F-C007884CE724}" destId="{0FC78C80-2B23-4DE1-964F-AA5BABF98669}" srcOrd="1" destOrd="0" presId="urn:microsoft.com/office/officeart/2005/8/layout/hierarchy3"/>
    <dgm:cxn modelId="{54203ED6-F6C0-4AE0-AF60-D3A8A6071C70}" type="presParOf" srcId="{98BC1EA2-CE77-4151-A601-97BC6F01B219}" destId="{F0F96134-C9AD-4324-BBB7-93E548AAD658}" srcOrd="1" destOrd="0" presId="urn:microsoft.com/office/officeart/2005/8/layout/hierarchy3"/>
    <dgm:cxn modelId="{89ECC61B-CA1B-4FD2-8472-FC1DE89D72EE}" type="presParOf" srcId="{02D2268C-AD2E-428D-8340-49F5F2AD1A03}" destId="{45556A03-798C-4444-8C9F-B1D54E435A3D}" srcOrd="1" destOrd="0" presId="urn:microsoft.com/office/officeart/2005/8/layout/hierarchy3"/>
    <dgm:cxn modelId="{A1DCD8CB-B8F5-4646-8C79-8C536D59523B}" type="presParOf" srcId="{45556A03-798C-4444-8C9F-B1D54E435A3D}" destId="{0FEE7797-8D83-4C60-B13B-0F1EB8FA2219}" srcOrd="0" destOrd="0" presId="urn:microsoft.com/office/officeart/2005/8/layout/hierarchy3"/>
    <dgm:cxn modelId="{9C923E42-9871-44E7-BD14-1B663877E3CD}" type="presParOf" srcId="{0FEE7797-8D83-4C60-B13B-0F1EB8FA2219}" destId="{FF7277AE-BD47-4770-A555-AFD638190295}" srcOrd="0" destOrd="0" presId="urn:microsoft.com/office/officeart/2005/8/layout/hierarchy3"/>
    <dgm:cxn modelId="{8AD6C77C-4A48-42F3-9599-69E7A1605A48}" type="presParOf" srcId="{0FEE7797-8D83-4C60-B13B-0F1EB8FA2219}" destId="{AE3FB99F-DAE2-47AA-879E-3E749AFC2B27}" srcOrd="1" destOrd="0" presId="urn:microsoft.com/office/officeart/2005/8/layout/hierarchy3"/>
    <dgm:cxn modelId="{65E242B5-5502-438E-8D71-293CE95459BA}" type="presParOf" srcId="{45556A03-798C-4444-8C9F-B1D54E435A3D}" destId="{0DC7F165-0907-4C6A-856D-85FA87BB7E93}" srcOrd="1" destOrd="0" presId="urn:microsoft.com/office/officeart/2005/8/layout/hierarchy3"/>
    <dgm:cxn modelId="{0E67BB70-A70F-442F-BC36-7C1E8E09B878}" type="presParOf" srcId="{02D2268C-AD2E-428D-8340-49F5F2AD1A03}" destId="{8A0BCEA6-8C74-4F3A-8D00-6B9A7C7B58F1}" srcOrd="2" destOrd="0" presId="urn:microsoft.com/office/officeart/2005/8/layout/hierarchy3"/>
    <dgm:cxn modelId="{16B8C32F-38C3-474B-A03E-24611E29A64A}" type="presParOf" srcId="{8A0BCEA6-8C74-4F3A-8D00-6B9A7C7B58F1}" destId="{E581D27F-773D-4692-B61C-13689E20B2DA}" srcOrd="0" destOrd="0" presId="urn:microsoft.com/office/officeart/2005/8/layout/hierarchy3"/>
    <dgm:cxn modelId="{00989FF8-A866-4D29-B076-EFCB26C082A1}" type="presParOf" srcId="{E581D27F-773D-4692-B61C-13689E20B2DA}" destId="{E4041CE7-224F-4330-86EB-2AAC81B4DFDD}" srcOrd="0" destOrd="0" presId="urn:microsoft.com/office/officeart/2005/8/layout/hierarchy3"/>
    <dgm:cxn modelId="{CB1912B0-DF4B-406C-85D9-A7AD5B1CC5BC}" type="presParOf" srcId="{E581D27F-773D-4692-B61C-13689E20B2DA}" destId="{BBB12028-A015-4440-A268-B8BD9F7A7648}" srcOrd="1" destOrd="0" presId="urn:microsoft.com/office/officeart/2005/8/layout/hierarchy3"/>
    <dgm:cxn modelId="{FF8DA33D-FF1F-45C8-8382-66160F0F959D}" type="presParOf" srcId="{8A0BCEA6-8C74-4F3A-8D00-6B9A7C7B58F1}" destId="{0F9F1365-954F-42B0-988E-E5B25B15B0D4}" srcOrd="1" destOrd="0" presId="urn:microsoft.com/office/officeart/2005/8/layout/hierarchy3"/>
    <dgm:cxn modelId="{0BCFE1A9-5A74-4EF3-93ED-AF07C2201A27}" type="presParOf" srcId="{02D2268C-AD2E-428D-8340-49F5F2AD1A03}" destId="{CFDE3DC0-56C9-401C-AA42-2BCD5A4FA191}" srcOrd="3" destOrd="0" presId="urn:microsoft.com/office/officeart/2005/8/layout/hierarchy3"/>
    <dgm:cxn modelId="{C8406232-0AE6-4FD3-B5E8-466390587CA9}" type="presParOf" srcId="{CFDE3DC0-56C9-401C-AA42-2BCD5A4FA191}" destId="{02049F31-3842-4890-B3B7-9C7C94A86B2D}" srcOrd="0" destOrd="0" presId="urn:microsoft.com/office/officeart/2005/8/layout/hierarchy3"/>
    <dgm:cxn modelId="{244B8380-9286-48E3-9EE8-69F39F36C967}" type="presParOf" srcId="{02049F31-3842-4890-B3B7-9C7C94A86B2D}" destId="{ED9AD262-E41E-409A-8B5A-EEDDA76DE228}" srcOrd="0" destOrd="0" presId="urn:microsoft.com/office/officeart/2005/8/layout/hierarchy3"/>
    <dgm:cxn modelId="{3BC20C4E-F9AF-4CD7-B900-70B8F196B3B7}" type="presParOf" srcId="{02049F31-3842-4890-B3B7-9C7C94A86B2D}" destId="{DA82508A-E8B7-49CD-A1E6-3B3327EA9373}" srcOrd="1" destOrd="0" presId="urn:microsoft.com/office/officeart/2005/8/layout/hierarchy3"/>
    <dgm:cxn modelId="{83114DC4-E78E-487B-8181-E9D712867A37}" type="presParOf" srcId="{CFDE3DC0-56C9-401C-AA42-2BCD5A4FA191}" destId="{FE781AF6-0F79-48C8-B80F-3501A2C56C3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EC1DDD-3E65-49B5-A2FE-2A932D135319}"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GB"/>
        </a:p>
      </dgm:t>
    </dgm:pt>
    <dgm:pt modelId="{00E49BFC-542E-4333-B237-B596BC67F4FA}">
      <dgm:prSet/>
      <dgm:spPr/>
      <dgm:t>
        <a:bodyPr/>
        <a:lstStyle/>
        <a:p>
          <a:r>
            <a:rPr lang="en-GB" b="1" dirty="0"/>
            <a:t>Easy to set up</a:t>
          </a:r>
        </a:p>
      </dgm:t>
    </dgm:pt>
    <dgm:pt modelId="{C5403B70-21E4-4E30-8DD0-D556F82D3BC6}" type="parTrans" cxnId="{DCF99448-6A4D-41E1-9039-61ED81C67F41}">
      <dgm:prSet/>
      <dgm:spPr/>
      <dgm:t>
        <a:bodyPr/>
        <a:lstStyle/>
        <a:p>
          <a:endParaRPr lang="en-GB"/>
        </a:p>
      </dgm:t>
    </dgm:pt>
    <dgm:pt modelId="{251A0FF6-D065-4048-AE17-11240A71F294}" type="sibTrans" cxnId="{DCF99448-6A4D-41E1-9039-61ED81C67F41}">
      <dgm:prSet/>
      <dgm:spPr/>
      <dgm:t>
        <a:bodyPr/>
        <a:lstStyle/>
        <a:p>
          <a:endParaRPr lang="en-GB"/>
        </a:p>
      </dgm:t>
    </dgm:pt>
    <dgm:pt modelId="{8D700A5C-DC1B-4BA0-9431-5A14ACA6974E}">
      <dgm:prSet/>
      <dgm:spPr/>
      <dgm:t>
        <a:bodyPr/>
        <a:lstStyle/>
        <a:p>
          <a:r>
            <a:rPr lang="en-GB" b="1" dirty="0"/>
            <a:t>Owner has complete freedom over business decisions</a:t>
          </a:r>
        </a:p>
      </dgm:t>
    </dgm:pt>
    <dgm:pt modelId="{D043BCD5-0D52-4C0E-946A-22E0900DB260}" type="parTrans" cxnId="{8FFD50B1-9FEE-4EDA-AC08-D9467D6E76B5}">
      <dgm:prSet/>
      <dgm:spPr/>
      <dgm:t>
        <a:bodyPr/>
        <a:lstStyle/>
        <a:p>
          <a:endParaRPr lang="en-GB"/>
        </a:p>
      </dgm:t>
    </dgm:pt>
    <dgm:pt modelId="{C49424AA-DE24-4A37-9632-50595823EBAD}" type="sibTrans" cxnId="{8FFD50B1-9FEE-4EDA-AC08-D9467D6E76B5}">
      <dgm:prSet/>
      <dgm:spPr/>
      <dgm:t>
        <a:bodyPr/>
        <a:lstStyle/>
        <a:p>
          <a:endParaRPr lang="en-GB"/>
        </a:p>
      </dgm:t>
    </dgm:pt>
    <dgm:pt modelId="{B745D5D9-944C-436E-81EA-583C1DBD2FA1}">
      <dgm:prSet/>
      <dgm:spPr/>
      <dgm:t>
        <a:bodyPr/>
        <a:lstStyle/>
        <a:p>
          <a:r>
            <a:rPr lang="en-GB" b="1" dirty="0"/>
            <a:t>Low start up costs</a:t>
          </a:r>
        </a:p>
      </dgm:t>
    </dgm:pt>
    <dgm:pt modelId="{6D34FB51-5F6B-4752-9F77-551D3504672A}" type="parTrans" cxnId="{31C81D94-0EB8-4405-AB5E-3D001381A4AF}">
      <dgm:prSet/>
      <dgm:spPr/>
      <dgm:t>
        <a:bodyPr/>
        <a:lstStyle/>
        <a:p>
          <a:endParaRPr lang="en-GB"/>
        </a:p>
      </dgm:t>
    </dgm:pt>
    <dgm:pt modelId="{FDD07C24-0459-4112-83CF-AFA94BA3A4AD}" type="sibTrans" cxnId="{31C81D94-0EB8-4405-AB5E-3D001381A4AF}">
      <dgm:prSet/>
      <dgm:spPr/>
      <dgm:t>
        <a:bodyPr/>
        <a:lstStyle/>
        <a:p>
          <a:endParaRPr lang="en-GB"/>
        </a:p>
      </dgm:t>
    </dgm:pt>
    <dgm:pt modelId="{8FF42634-3CC4-40DC-8046-80F7EE99EECA}">
      <dgm:prSet/>
      <dgm:spPr/>
      <dgm:t>
        <a:bodyPr/>
        <a:lstStyle/>
        <a:p>
          <a:r>
            <a:rPr lang="en-GB" b="1" dirty="0"/>
            <a:t>Owner retains 100% of the profits </a:t>
          </a:r>
        </a:p>
      </dgm:t>
    </dgm:pt>
    <dgm:pt modelId="{624911A9-8489-4BB7-B998-575FFD8E4B1D}" type="parTrans" cxnId="{4C518570-080B-4746-A8C6-8C3B8204BC13}">
      <dgm:prSet/>
      <dgm:spPr/>
      <dgm:t>
        <a:bodyPr/>
        <a:lstStyle/>
        <a:p>
          <a:endParaRPr lang="en-GB"/>
        </a:p>
      </dgm:t>
    </dgm:pt>
    <dgm:pt modelId="{E9CFB07E-9851-42BE-87C2-7A4F9DD1088C}" type="sibTrans" cxnId="{4C518570-080B-4746-A8C6-8C3B8204BC13}">
      <dgm:prSet/>
      <dgm:spPr/>
      <dgm:t>
        <a:bodyPr/>
        <a:lstStyle/>
        <a:p>
          <a:endParaRPr lang="en-GB"/>
        </a:p>
      </dgm:t>
    </dgm:pt>
    <dgm:pt modelId="{4F8051D3-D14B-4C67-A216-485600EF0669}" type="pres">
      <dgm:prSet presAssocID="{0BEC1DDD-3E65-49B5-A2FE-2A932D135319}" presName="matrix" presStyleCnt="0">
        <dgm:presLayoutVars>
          <dgm:chMax val="1"/>
          <dgm:dir/>
          <dgm:resizeHandles val="exact"/>
        </dgm:presLayoutVars>
      </dgm:prSet>
      <dgm:spPr/>
    </dgm:pt>
    <dgm:pt modelId="{835ECE72-5DD0-4154-96EE-2ADED3349E94}" type="pres">
      <dgm:prSet presAssocID="{0BEC1DDD-3E65-49B5-A2FE-2A932D135319}" presName="diamond" presStyleLbl="bgShp" presStyleIdx="0" presStyleCnt="1"/>
      <dgm:spPr/>
    </dgm:pt>
    <dgm:pt modelId="{320BEFFD-74CF-408E-9AFF-890B1A75593C}" type="pres">
      <dgm:prSet presAssocID="{0BEC1DDD-3E65-49B5-A2FE-2A932D135319}" presName="quad1" presStyleLbl="node1" presStyleIdx="0" presStyleCnt="4">
        <dgm:presLayoutVars>
          <dgm:chMax val="0"/>
          <dgm:chPref val="0"/>
          <dgm:bulletEnabled val="1"/>
        </dgm:presLayoutVars>
      </dgm:prSet>
      <dgm:spPr/>
    </dgm:pt>
    <dgm:pt modelId="{A029918A-F111-4CD5-83FC-ED4DBE110674}" type="pres">
      <dgm:prSet presAssocID="{0BEC1DDD-3E65-49B5-A2FE-2A932D135319}" presName="quad2" presStyleLbl="node1" presStyleIdx="1" presStyleCnt="4">
        <dgm:presLayoutVars>
          <dgm:chMax val="0"/>
          <dgm:chPref val="0"/>
          <dgm:bulletEnabled val="1"/>
        </dgm:presLayoutVars>
      </dgm:prSet>
      <dgm:spPr/>
    </dgm:pt>
    <dgm:pt modelId="{D2CCB3BF-29C9-43A3-B6B6-C6AA102839BD}" type="pres">
      <dgm:prSet presAssocID="{0BEC1DDD-3E65-49B5-A2FE-2A932D135319}" presName="quad3" presStyleLbl="node1" presStyleIdx="2" presStyleCnt="4">
        <dgm:presLayoutVars>
          <dgm:chMax val="0"/>
          <dgm:chPref val="0"/>
          <dgm:bulletEnabled val="1"/>
        </dgm:presLayoutVars>
      </dgm:prSet>
      <dgm:spPr/>
    </dgm:pt>
    <dgm:pt modelId="{8480B67D-FCAA-4E2E-9E38-3707A533C7A6}" type="pres">
      <dgm:prSet presAssocID="{0BEC1DDD-3E65-49B5-A2FE-2A932D135319}" presName="quad4" presStyleLbl="node1" presStyleIdx="3" presStyleCnt="4" custLinFactNeighborY="-472">
        <dgm:presLayoutVars>
          <dgm:chMax val="0"/>
          <dgm:chPref val="0"/>
          <dgm:bulletEnabled val="1"/>
        </dgm:presLayoutVars>
      </dgm:prSet>
      <dgm:spPr/>
    </dgm:pt>
  </dgm:ptLst>
  <dgm:cxnLst>
    <dgm:cxn modelId="{840BF32D-0F1A-4779-B42D-1923E23A0607}" type="presOf" srcId="{8D700A5C-DC1B-4BA0-9431-5A14ACA6974E}" destId="{A029918A-F111-4CD5-83FC-ED4DBE110674}" srcOrd="0" destOrd="0" presId="urn:microsoft.com/office/officeart/2005/8/layout/matrix3"/>
    <dgm:cxn modelId="{DCF99448-6A4D-41E1-9039-61ED81C67F41}" srcId="{0BEC1DDD-3E65-49B5-A2FE-2A932D135319}" destId="{00E49BFC-542E-4333-B237-B596BC67F4FA}" srcOrd="0" destOrd="0" parTransId="{C5403B70-21E4-4E30-8DD0-D556F82D3BC6}" sibTransId="{251A0FF6-D065-4048-AE17-11240A71F294}"/>
    <dgm:cxn modelId="{75CA3B4B-B29E-4400-A20D-76961515C98D}" type="presOf" srcId="{8FF42634-3CC4-40DC-8046-80F7EE99EECA}" destId="{8480B67D-FCAA-4E2E-9E38-3707A533C7A6}" srcOrd="0" destOrd="0" presId="urn:microsoft.com/office/officeart/2005/8/layout/matrix3"/>
    <dgm:cxn modelId="{4F89014D-768A-4811-8F7A-94010A683986}" type="presOf" srcId="{B745D5D9-944C-436E-81EA-583C1DBD2FA1}" destId="{D2CCB3BF-29C9-43A3-B6B6-C6AA102839BD}" srcOrd="0" destOrd="0" presId="urn:microsoft.com/office/officeart/2005/8/layout/matrix3"/>
    <dgm:cxn modelId="{4C518570-080B-4746-A8C6-8C3B8204BC13}" srcId="{0BEC1DDD-3E65-49B5-A2FE-2A932D135319}" destId="{8FF42634-3CC4-40DC-8046-80F7EE99EECA}" srcOrd="3" destOrd="0" parTransId="{624911A9-8489-4BB7-B998-575FFD8E4B1D}" sibTransId="{E9CFB07E-9851-42BE-87C2-7A4F9DD1088C}"/>
    <dgm:cxn modelId="{3412EC83-4879-4D32-A8B1-A85710C8F81A}" type="presOf" srcId="{0BEC1DDD-3E65-49B5-A2FE-2A932D135319}" destId="{4F8051D3-D14B-4C67-A216-485600EF0669}" srcOrd="0" destOrd="0" presId="urn:microsoft.com/office/officeart/2005/8/layout/matrix3"/>
    <dgm:cxn modelId="{31C81D94-0EB8-4405-AB5E-3D001381A4AF}" srcId="{0BEC1DDD-3E65-49B5-A2FE-2A932D135319}" destId="{B745D5D9-944C-436E-81EA-583C1DBD2FA1}" srcOrd="2" destOrd="0" parTransId="{6D34FB51-5F6B-4752-9F77-551D3504672A}" sibTransId="{FDD07C24-0459-4112-83CF-AFA94BA3A4AD}"/>
    <dgm:cxn modelId="{DAC0B299-6227-4EC5-9953-DF855870FE55}" type="presOf" srcId="{00E49BFC-542E-4333-B237-B596BC67F4FA}" destId="{320BEFFD-74CF-408E-9AFF-890B1A75593C}" srcOrd="0" destOrd="0" presId="urn:microsoft.com/office/officeart/2005/8/layout/matrix3"/>
    <dgm:cxn modelId="{8FFD50B1-9FEE-4EDA-AC08-D9467D6E76B5}" srcId="{0BEC1DDD-3E65-49B5-A2FE-2A932D135319}" destId="{8D700A5C-DC1B-4BA0-9431-5A14ACA6974E}" srcOrd="1" destOrd="0" parTransId="{D043BCD5-0D52-4C0E-946A-22E0900DB260}" sibTransId="{C49424AA-DE24-4A37-9632-50595823EBAD}"/>
    <dgm:cxn modelId="{B1650DB2-71FD-47C0-8EA7-0C792FDBB538}" type="presParOf" srcId="{4F8051D3-D14B-4C67-A216-485600EF0669}" destId="{835ECE72-5DD0-4154-96EE-2ADED3349E94}" srcOrd="0" destOrd="0" presId="urn:microsoft.com/office/officeart/2005/8/layout/matrix3"/>
    <dgm:cxn modelId="{02C03399-81E7-4C1E-A055-E4913BA29E47}" type="presParOf" srcId="{4F8051D3-D14B-4C67-A216-485600EF0669}" destId="{320BEFFD-74CF-408E-9AFF-890B1A75593C}" srcOrd="1" destOrd="0" presId="urn:microsoft.com/office/officeart/2005/8/layout/matrix3"/>
    <dgm:cxn modelId="{1EAB9E62-7B2F-452A-B089-28073C4C289A}" type="presParOf" srcId="{4F8051D3-D14B-4C67-A216-485600EF0669}" destId="{A029918A-F111-4CD5-83FC-ED4DBE110674}" srcOrd="2" destOrd="0" presId="urn:microsoft.com/office/officeart/2005/8/layout/matrix3"/>
    <dgm:cxn modelId="{AE629180-843C-4A3F-A7E0-CAFB49060BCB}" type="presParOf" srcId="{4F8051D3-D14B-4C67-A216-485600EF0669}" destId="{D2CCB3BF-29C9-43A3-B6B6-C6AA102839BD}" srcOrd="3" destOrd="0" presId="urn:microsoft.com/office/officeart/2005/8/layout/matrix3"/>
    <dgm:cxn modelId="{EFC115A4-F1B5-4361-A2E9-9F4B387DE48F}" type="presParOf" srcId="{4F8051D3-D14B-4C67-A216-485600EF0669}" destId="{8480B67D-FCAA-4E2E-9E38-3707A533C7A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3E45E2-4FEA-4AA0-B78D-B53B73D8FA21}"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GB"/>
        </a:p>
      </dgm:t>
    </dgm:pt>
    <dgm:pt modelId="{94750A15-EBDE-4C77-B11C-0B1BA1E6803D}">
      <dgm:prSet custT="1"/>
      <dgm:spPr/>
      <dgm:t>
        <a:bodyPr/>
        <a:lstStyle/>
        <a:p>
          <a:r>
            <a:rPr lang="en-GB" sz="1200" b="1" dirty="0"/>
            <a:t>No separate business entity</a:t>
          </a:r>
        </a:p>
      </dgm:t>
    </dgm:pt>
    <dgm:pt modelId="{9E6727C9-1AF5-4A9D-8903-8AC041F64519}" type="parTrans" cxnId="{7DFD2B60-3C08-4DF3-8BD5-17FED45064C4}">
      <dgm:prSet/>
      <dgm:spPr/>
      <dgm:t>
        <a:bodyPr/>
        <a:lstStyle/>
        <a:p>
          <a:endParaRPr lang="en-GB"/>
        </a:p>
      </dgm:t>
    </dgm:pt>
    <dgm:pt modelId="{97F96477-DA5B-40D5-8BF2-2A588D07877A}" type="sibTrans" cxnId="{7DFD2B60-3C08-4DF3-8BD5-17FED45064C4}">
      <dgm:prSet/>
      <dgm:spPr/>
      <dgm:t>
        <a:bodyPr/>
        <a:lstStyle/>
        <a:p>
          <a:endParaRPr lang="en-GB"/>
        </a:p>
      </dgm:t>
    </dgm:pt>
    <dgm:pt modelId="{0CEB7D1E-8A4F-464B-AF58-D4AFF76F1648}">
      <dgm:prSet custT="1"/>
      <dgm:spPr/>
      <dgm:t>
        <a:bodyPr/>
        <a:lstStyle/>
        <a:p>
          <a:r>
            <a:rPr lang="en-GB" sz="1200" b="1" dirty="0"/>
            <a:t>Unlimited liability</a:t>
          </a:r>
        </a:p>
      </dgm:t>
    </dgm:pt>
    <dgm:pt modelId="{319EA18B-5685-47D3-A823-8675A5E4FA4A}" type="parTrans" cxnId="{F555E38F-DBA8-4FE3-A711-F832490C5AFF}">
      <dgm:prSet/>
      <dgm:spPr/>
      <dgm:t>
        <a:bodyPr/>
        <a:lstStyle/>
        <a:p>
          <a:endParaRPr lang="en-GB"/>
        </a:p>
      </dgm:t>
    </dgm:pt>
    <dgm:pt modelId="{4660CF5B-0D76-4555-A3B4-5695AEEA3694}" type="sibTrans" cxnId="{F555E38F-DBA8-4FE3-A711-F832490C5AFF}">
      <dgm:prSet/>
      <dgm:spPr/>
      <dgm:t>
        <a:bodyPr/>
        <a:lstStyle/>
        <a:p>
          <a:endParaRPr lang="en-GB"/>
        </a:p>
      </dgm:t>
    </dgm:pt>
    <dgm:pt modelId="{37D1F782-754D-4FEC-836A-722AB49471A4}">
      <dgm:prSet custT="1"/>
      <dgm:spPr/>
      <dgm:t>
        <a:bodyPr/>
        <a:lstStyle/>
        <a:p>
          <a:r>
            <a:rPr lang="en-GB" sz="1200" b="1" dirty="0"/>
            <a:t>Long working hours, which can be lonely and very pressurised</a:t>
          </a:r>
        </a:p>
      </dgm:t>
    </dgm:pt>
    <dgm:pt modelId="{A219F465-B70F-4BDA-AFD5-232CA225BF33}" type="parTrans" cxnId="{9E1091EE-6824-4390-98C6-084229313E63}">
      <dgm:prSet/>
      <dgm:spPr/>
      <dgm:t>
        <a:bodyPr/>
        <a:lstStyle/>
        <a:p>
          <a:endParaRPr lang="en-GB"/>
        </a:p>
      </dgm:t>
    </dgm:pt>
    <dgm:pt modelId="{25E80600-33C9-45E2-8B64-E3DAE1B0772B}" type="sibTrans" cxnId="{9E1091EE-6824-4390-98C6-084229313E63}">
      <dgm:prSet/>
      <dgm:spPr/>
      <dgm:t>
        <a:bodyPr/>
        <a:lstStyle/>
        <a:p>
          <a:endParaRPr lang="en-GB"/>
        </a:p>
      </dgm:t>
    </dgm:pt>
    <dgm:pt modelId="{9F76A3C0-BEFB-4DFF-9551-8D8D098A8849}">
      <dgm:prSet custT="1"/>
      <dgm:spPr/>
      <dgm:t>
        <a:bodyPr/>
        <a:lstStyle/>
        <a:p>
          <a:r>
            <a:rPr lang="en-GB" sz="1200" b="1" dirty="0"/>
            <a:t>Additional responsibility i.e. admin, bookkeeping, and marketing</a:t>
          </a:r>
        </a:p>
      </dgm:t>
    </dgm:pt>
    <dgm:pt modelId="{5125D3AF-CB60-4925-AD1C-BD9B82CFCC8F}" type="parTrans" cxnId="{DB2F8D20-A6FF-47A8-B08B-8D3E78E11EBE}">
      <dgm:prSet/>
      <dgm:spPr/>
      <dgm:t>
        <a:bodyPr/>
        <a:lstStyle/>
        <a:p>
          <a:endParaRPr lang="en-GB"/>
        </a:p>
      </dgm:t>
    </dgm:pt>
    <dgm:pt modelId="{B9BA7FEF-B9B3-4158-9A5E-271A55138B71}" type="sibTrans" cxnId="{DB2F8D20-A6FF-47A8-B08B-8D3E78E11EBE}">
      <dgm:prSet/>
      <dgm:spPr/>
      <dgm:t>
        <a:bodyPr/>
        <a:lstStyle/>
        <a:p>
          <a:endParaRPr lang="en-GB"/>
        </a:p>
      </dgm:t>
    </dgm:pt>
    <dgm:pt modelId="{74E75D55-1D1D-4113-AD43-3B28321C767E}" type="pres">
      <dgm:prSet presAssocID="{013E45E2-4FEA-4AA0-B78D-B53B73D8FA21}" presName="matrix" presStyleCnt="0">
        <dgm:presLayoutVars>
          <dgm:chMax val="1"/>
          <dgm:dir/>
          <dgm:resizeHandles val="exact"/>
        </dgm:presLayoutVars>
      </dgm:prSet>
      <dgm:spPr/>
    </dgm:pt>
    <dgm:pt modelId="{2A87CD42-362E-42C0-A8ED-97D25332A48F}" type="pres">
      <dgm:prSet presAssocID="{013E45E2-4FEA-4AA0-B78D-B53B73D8FA21}" presName="diamond" presStyleLbl="bgShp" presStyleIdx="0" presStyleCnt="1"/>
      <dgm:spPr/>
    </dgm:pt>
    <dgm:pt modelId="{7750F2E4-3A04-4953-94A3-245C24DE16FA}" type="pres">
      <dgm:prSet presAssocID="{013E45E2-4FEA-4AA0-B78D-B53B73D8FA21}" presName="quad1" presStyleLbl="node1" presStyleIdx="0" presStyleCnt="4">
        <dgm:presLayoutVars>
          <dgm:chMax val="0"/>
          <dgm:chPref val="0"/>
          <dgm:bulletEnabled val="1"/>
        </dgm:presLayoutVars>
      </dgm:prSet>
      <dgm:spPr/>
    </dgm:pt>
    <dgm:pt modelId="{B75E56D3-D1A9-4771-AC13-8F15243D4761}" type="pres">
      <dgm:prSet presAssocID="{013E45E2-4FEA-4AA0-B78D-B53B73D8FA21}" presName="quad2" presStyleLbl="node1" presStyleIdx="1" presStyleCnt="4">
        <dgm:presLayoutVars>
          <dgm:chMax val="0"/>
          <dgm:chPref val="0"/>
          <dgm:bulletEnabled val="1"/>
        </dgm:presLayoutVars>
      </dgm:prSet>
      <dgm:spPr/>
    </dgm:pt>
    <dgm:pt modelId="{4BD73736-8005-4730-A1F3-CD3237C40F6A}" type="pres">
      <dgm:prSet presAssocID="{013E45E2-4FEA-4AA0-B78D-B53B73D8FA21}" presName="quad3" presStyleLbl="node1" presStyleIdx="2" presStyleCnt="4">
        <dgm:presLayoutVars>
          <dgm:chMax val="0"/>
          <dgm:chPref val="0"/>
          <dgm:bulletEnabled val="1"/>
        </dgm:presLayoutVars>
      </dgm:prSet>
      <dgm:spPr/>
    </dgm:pt>
    <dgm:pt modelId="{B6F4D12A-4055-4681-8EAF-03224466A362}" type="pres">
      <dgm:prSet presAssocID="{013E45E2-4FEA-4AA0-B78D-B53B73D8FA21}" presName="quad4" presStyleLbl="node1" presStyleIdx="3" presStyleCnt="4">
        <dgm:presLayoutVars>
          <dgm:chMax val="0"/>
          <dgm:chPref val="0"/>
          <dgm:bulletEnabled val="1"/>
        </dgm:presLayoutVars>
      </dgm:prSet>
      <dgm:spPr/>
    </dgm:pt>
  </dgm:ptLst>
  <dgm:cxnLst>
    <dgm:cxn modelId="{DB2F8D20-A6FF-47A8-B08B-8D3E78E11EBE}" srcId="{013E45E2-4FEA-4AA0-B78D-B53B73D8FA21}" destId="{9F76A3C0-BEFB-4DFF-9551-8D8D098A8849}" srcOrd="3" destOrd="0" parTransId="{5125D3AF-CB60-4925-AD1C-BD9B82CFCC8F}" sibTransId="{B9BA7FEF-B9B3-4158-9A5E-271A55138B71}"/>
    <dgm:cxn modelId="{D4D8232C-E708-4CA2-9090-56A51CCD5FD3}" type="presOf" srcId="{013E45E2-4FEA-4AA0-B78D-B53B73D8FA21}" destId="{74E75D55-1D1D-4113-AD43-3B28321C767E}" srcOrd="0" destOrd="0" presId="urn:microsoft.com/office/officeart/2005/8/layout/matrix3"/>
    <dgm:cxn modelId="{7DFD2B60-3C08-4DF3-8BD5-17FED45064C4}" srcId="{013E45E2-4FEA-4AA0-B78D-B53B73D8FA21}" destId="{94750A15-EBDE-4C77-B11C-0B1BA1E6803D}" srcOrd="0" destOrd="0" parTransId="{9E6727C9-1AF5-4A9D-8903-8AC041F64519}" sibTransId="{97F96477-DA5B-40D5-8BF2-2A588D07877A}"/>
    <dgm:cxn modelId="{F555E38F-DBA8-4FE3-A711-F832490C5AFF}" srcId="{013E45E2-4FEA-4AA0-B78D-B53B73D8FA21}" destId="{0CEB7D1E-8A4F-464B-AF58-D4AFF76F1648}" srcOrd="1" destOrd="0" parTransId="{319EA18B-5685-47D3-A823-8675A5E4FA4A}" sibTransId="{4660CF5B-0D76-4555-A3B4-5695AEEA3694}"/>
    <dgm:cxn modelId="{FEB8E1BE-D2BF-4395-A568-6C7B21A21DB0}" type="presOf" srcId="{37D1F782-754D-4FEC-836A-722AB49471A4}" destId="{4BD73736-8005-4730-A1F3-CD3237C40F6A}" srcOrd="0" destOrd="0" presId="urn:microsoft.com/office/officeart/2005/8/layout/matrix3"/>
    <dgm:cxn modelId="{9F3A96DA-AD5F-442F-A060-51DCA31F7E4F}" type="presOf" srcId="{94750A15-EBDE-4C77-B11C-0B1BA1E6803D}" destId="{7750F2E4-3A04-4953-94A3-245C24DE16FA}" srcOrd="0" destOrd="0" presId="urn:microsoft.com/office/officeart/2005/8/layout/matrix3"/>
    <dgm:cxn modelId="{4F9E48E7-EBD3-4C5A-AAAC-835D1AB9FF9D}" type="presOf" srcId="{0CEB7D1E-8A4F-464B-AF58-D4AFF76F1648}" destId="{B75E56D3-D1A9-4771-AC13-8F15243D4761}" srcOrd="0" destOrd="0" presId="urn:microsoft.com/office/officeart/2005/8/layout/matrix3"/>
    <dgm:cxn modelId="{9E1091EE-6824-4390-98C6-084229313E63}" srcId="{013E45E2-4FEA-4AA0-B78D-B53B73D8FA21}" destId="{37D1F782-754D-4FEC-836A-722AB49471A4}" srcOrd="2" destOrd="0" parTransId="{A219F465-B70F-4BDA-AFD5-232CA225BF33}" sibTransId="{25E80600-33C9-45E2-8B64-E3DAE1B0772B}"/>
    <dgm:cxn modelId="{DFAA55F1-30DF-4C47-A5DE-8E783D989290}" type="presOf" srcId="{9F76A3C0-BEFB-4DFF-9551-8D8D098A8849}" destId="{B6F4D12A-4055-4681-8EAF-03224466A362}" srcOrd="0" destOrd="0" presId="urn:microsoft.com/office/officeart/2005/8/layout/matrix3"/>
    <dgm:cxn modelId="{9666E577-D162-4F04-802E-D8987F975851}" type="presParOf" srcId="{74E75D55-1D1D-4113-AD43-3B28321C767E}" destId="{2A87CD42-362E-42C0-A8ED-97D25332A48F}" srcOrd="0" destOrd="0" presId="urn:microsoft.com/office/officeart/2005/8/layout/matrix3"/>
    <dgm:cxn modelId="{B778DEA0-66A0-452B-9A4A-40F582FF6E8D}" type="presParOf" srcId="{74E75D55-1D1D-4113-AD43-3B28321C767E}" destId="{7750F2E4-3A04-4953-94A3-245C24DE16FA}" srcOrd="1" destOrd="0" presId="urn:microsoft.com/office/officeart/2005/8/layout/matrix3"/>
    <dgm:cxn modelId="{0FFC1DC9-53BC-49D8-8FBF-CF9EC3526DDA}" type="presParOf" srcId="{74E75D55-1D1D-4113-AD43-3B28321C767E}" destId="{B75E56D3-D1A9-4771-AC13-8F15243D4761}" srcOrd="2" destOrd="0" presId="urn:microsoft.com/office/officeart/2005/8/layout/matrix3"/>
    <dgm:cxn modelId="{3A57E6F4-6D93-4977-A3C2-2CBC10AAB93D}" type="presParOf" srcId="{74E75D55-1D1D-4113-AD43-3B28321C767E}" destId="{4BD73736-8005-4730-A1F3-CD3237C40F6A}" srcOrd="3" destOrd="0" presId="urn:microsoft.com/office/officeart/2005/8/layout/matrix3"/>
    <dgm:cxn modelId="{CE0F4D30-7CC6-4826-8BBD-1C4A95D4DC83}" type="presParOf" srcId="{74E75D55-1D1D-4113-AD43-3B28321C767E}" destId="{B6F4D12A-4055-4681-8EAF-03224466A362}"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2FB9B4D-F4E2-4BAE-A306-47AFD5CB313D}"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GB"/>
        </a:p>
      </dgm:t>
    </dgm:pt>
    <dgm:pt modelId="{A5588BF8-0382-4DB5-A737-6F8566F31DCA}">
      <dgm:prSet/>
      <dgm:spPr/>
      <dgm:t>
        <a:bodyPr/>
        <a:lstStyle/>
        <a:p>
          <a:r>
            <a:rPr lang="en-GB" b="1" dirty="0"/>
            <a:t>Potential for disagreements </a:t>
          </a:r>
        </a:p>
      </dgm:t>
    </dgm:pt>
    <dgm:pt modelId="{C49A170C-6D63-4F2C-937A-201E02FF79AF}" type="parTrans" cxnId="{FFE3601D-CD3C-47B3-B8CA-DB73FA44C4A2}">
      <dgm:prSet/>
      <dgm:spPr/>
      <dgm:t>
        <a:bodyPr/>
        <a:lstStyle/>
        <a:p>
          <a:endParaRPr lang="en-GB"/>
        </a:p>
      </dgm:t>
    </dgm:pt>
    <dgm:pt modelId="{30D24435-8E94-4617-8725-834A61F7EEEB}" type="sibTrans" cxnId="{FFE3601D-CD3C-47B3-B8CA-DB73FA44C4A2}">
      <dgm:prSet/>
      <dgm:spPr/>
      <dgm:t>
        <a:bodyPr/>
        <a:lstStyle/>
        <a:p>
          <a:endParaRPr lang="en-GB"/>
        </a:p>
      </dgm:t>
    </dgm:pt>
    <dgm:pt modelId="{980E3719-05F4-481C-9976-6D54C9A0A5A8}">
      <dgm:prSet/>
      <dgm:spPr/>
      <dgm:t>
        <a:bodyPr/>
        <a:lstStyle/>
        <a:p>
          <a:r>
            <a:rPr lang="en-GB" b="1" dirty="0"/>
            <a:t>Profits have to be shared</a:t>
          </a:r>
        </a:p>
      </dgm:t>
    </dgm:pt>
    <dgm:pt modelId="{50223C8A-15DB-4935-A159-9C6226A5ABA5}" type="parTrans" cxnId="{42054499-C204-464D-BFD0-FA2E600EC495}">
      <dgm:prSet/>
      <dgm:spPr/>
      <dgm:t>
        <a:bodyPr/>
        <a:lstStyle/>
        <a:p>
          <a:endParaRPr lang="en-GB"/>
        </a:p>
      </dgm:t>
    </dgm:pt>
    <dgm:pt modelId="{D05F5E13-430A-492D-8B02-62F8C545E91B}" type="sibTrans" cxnId="{42054499-C204-464D-BFD0-FA2E600EC495}">
      <dgm:prSet/>
      <dgm:spPr/>
      <dgm:t>
        <a:bodyPr/>
        <a:lstStyle/>
        <a:p>
          <a:endParaRPr lang="en-GB"/>
        </a:p>
      </dgm:t>
    </dgm:pt>
    <dgm:pt modelId="{C0CEDC35-3AB9-4639-854F-E56EB571F8AA}">
      <dgm:prSet/>
      <dgm:spPr/>
      <dgm:t>
        <a:bodyPr/>
        <a:lstStyle/>
        <a:p>
          <a:r>
            <a:rPr lang="en-GB" b="1" dirty="0"/>
            <a:t>Unlimited liability shared between partners</a:t>
          </a:r>
        </a:p>
      </dgm:t>
    </dgm:pt>
    <dgm:pt modelId="{B4A3E9A7-E4D6-4010-B64D-D7E73E0058AC}" type="parTrans" cxnId="{BA2365F3-82BA-4CBF-9CCA-4FC25CF0867C}">
      <dgm:prSet/>
      <dgm:spPr/>
      <dgm:t>
        <a:bodyPr/>
        <a:lstStyle/>
        <a:p>
          <a:endParaRPr lang="en-GB"/>
        </a:p>
      </dgm:t>
    </dgm:pt>
    <dgm:pt modelId="{339E7481-7285-4710-8F66-2E4CE08E191B}" type="sibTrans" cxnId="{BA2365F3-82BA-4CBF-9CCA-4FC25CF0867C}">
      <dgm:prSet/>
      <dgm:spPr/>
      <dgm:t>
        <a:bodyPr/>
        <a:lstStyle/>
        <a:p>
          <a:endParaRPr lang="en-GB"/>
        </a:p>
      </dgm:t>
    </dgm:pt>
    <dgm:pt modelId="{8AA53320-00E5-47DB-AED9-5F87DABDBC7F}">
      <dgm:prSet/>
      <dgm:spPr/>
      <dgm:t>
        <a:bodyPr/>
        <a:lstStyle/>
        <a:p>
          <a:r>
            <a:rPr lang="en-GB" b="1" dirty="0"/>
            <a:t>Additional responsibility i.e. admin, bookkeeping, and marketing</a:t>
          </a:r>
        </a:p>
      </dgm:t>
    </dgm:pt>
    <dgm:pt modelId="{D298B805-9643-4A6C-A716-E0B99B4F7FA0}" type="parTrans" cxnId="{E333B3C5-618D-4808-A788-674CE1505DF9}">
      <dgm:prSet/>
      <dgm:spPr/>
      <dgm:t>
        <a:bodyPr/>
        <a:lstStyle/>
        <a:p>
          <a:endParaRPr lang="en-GB"/>
        </a:p>
      </dgm:t>
    </dgm:pt>
    <dgm:pt modelId="{6C4B6DC0-8C39-4D11-B11E-DA75B7D05419}" type="sibTrans" cxnId="{E333B3C5-618D-4808-A788-674CE1505DF9}">
      <dgm:prSet/>
      <dgm:spPr/>
      <dgm:t>
        <a:bodyPr/>
        <a:lstStyle/>
        <a:p>
          <a:endParaRPr lang="en-GB"/>
        </a:p>
      </dgm:t>
    </dgm:pt>
    <dgm:pt modelId="{6B05A7BE-1362-4752-A4B2-9EA7B64E7C27}" type="pres">
      <dgm:prSet presAssocID="{92FB9B4D-F4E2-4BAE-A306-47AFD5CB313D}" presName="matrix" presStyleCnt="0">
        <dgm:presLayoutVars>
          <dgm:chMax val="1"/>
          <dgm:dir/>
          <dgm:resizeHandles val="exact"/>
        </dgm:presLayoutVars>
      </dgm:prSet>
      <dgm:spPr/>
    </dgm:pt>
    <dgm:pt modelId="{49B496CE-88FC-4D7A-A3A4-B0F6CA8BBA95}" type="pres">
      <dgm:prSet presAssocID="{92FB9B4D-F4E2-4BAE-A306-47AFD5CB313D}" presName="diamond" presStyleLbl="bgShp" presStyleIdx="0" presStyleCnt="1"/>
      <dgm:spPr/>
    </dgm:pt>
    <dgm:pt modelId="{3D725698-668A-43FB-BC7C-927A8A940446}" type="pres">
      <dgm:prSet presAssocID="{92FB9B4D-F4E2-4BAE-A306-47AFD5CB313D}" presName="quad1" presStyleLbl="node1" presStyleIdx="0" presStyleCnt="4">
        <dgm:presLayoutVars>
          <dgm:chMax val="0"/>
          <dgm:chPref val="0"/>
          <dgm:bulletEnabled val="1"/>
        </dgm:presLayoutVars>
      </dgm:prSet>
      <dgm:spPr/>
    </dgm:pt>
    <dgm:pt modelId="{F706A84D-20F3-4E40-83C1-D43F0B67C190}" type="pres">
      <dgm:prSet presAssocID="{92FB9B4D-F4E2-4BAE-A306-47AFD5CB313D}" presName="quad2" presStyleLbl="node1" presStyleIdx="1" presStyleCnt="4">
        <dgm:presLayoutVars>
          <dgm:chMax val="0"/>
          <dgm:chPref val="0"/>
          <dgm:bulletEnabled val="1"/>
        </dgm:presLayoutVars>
      </dgm:prSet>
      <dgm:spPr/>
    </dgm:pt>
    <dgm:pt modelId="{323D0226-3972-47DB-AFF6-A04E59DEDD2F}" type="pres">
      <dgm:prSet presAssocID="{92FB9B4D-F4E2-4BAE-A306-47AFD5CB313D}" presName="quad3" presStyleLbl="node1" presStyleIdx="2" presStyleCnt="4">
        <dgm:presLayoutVars>
          <dgm:chMax val="0"/>
          <dgm:chPref val="0"/>
          <dgm:bulletEnabled val="1"/>
        </dgm:presLayoutVars>
      </dgm:prSet>
      <dgm:spPr/>
    </dgm:pt>
    <dgm:pt modelId="{9C96948E-E7FE-45CD-A71F-EDC5291CB3D6}" type="pres">
      <dgm:prSet presAssocID="{92FB9B4D-F4E2-4BAE-A306-47AFD5CB313D}" presName="quad4" presStyleLbl="node1" presStyleIdx="3" presStyleCnt="4">
        <dgm:presLayoutVars>
          <dgm:chMax val="0"/>
          <dgm:chPref val="0"/>
          <dgm:bulletEnabled val="1"/>
        </dgm:presLayoutVars>
      </dgm:prSet>
      <dgm:spPr/>
    </dgm:pt>
  </dgm:ptLst>
  <dgm:cxnLst>
    <dgm:cxn modelId="{2234A400-2BB8-4FF0-A7F3-5253CF5FAF07}" type="presOf" srcId="{8AA53320-00E5-47DB-AED9-5F87DABDBC7F}" destId="{9C96948E-E7FE-45CD-A71F-EDC5291CB3D6}" srcOrd="0" destOrd="0" presId="urn:microsoft.com/office/officeart/2005/8/layout/matrix3"/>
    <dgm:cxn modelId="{FFE3601D-CD3C-47B3-B8CA-DB73FA44C4A2}" srcId="{92FB9B4D-F4E2-4BAE-A306-47AFD5CB313D}" destId="{A5588BF8-0382-4DB5-A737-6F8566F31DCA}" srcOrd="0" destOrd="0" parTransId="{C49A170C-6D63-4F2C-937A-201E02FF79AF}" sibTransId="{30D24435-8E94-4617-8725-834A61F7EEEB}"/>
    <dgm:cxn modelId="{888E8145-F2DB-4859-86D2-E6217244CBA4}" type="presOf" srcId="{980E3719-05F4-481C-9976-6D54C9A0A5A8}" destId="{F706A84D-20F3-4E40-83C1-D43F0B67C190}" srcOrd="0" destOrd="0" presId="urn:microsoft.com/office/officeart/2005/8/layout/matrix3"/>
    <dgm:cxn modelId="{B7065B6B-C997-4E9A-B2C7-6B066FA5548A}" type="presOf" srcId="{A5588BF8-0382-4DB5-A737-6F8566F31DCA}" destId="{3D725698-668A-43FB-BC7C-927A8A940446}" srcOrd="0" destOrd="0" presId="urn:microsoft.com/office/officeart/2005/8/layout/matrix3"/>
    <dgm:cxn modelId="{42054499-C204-464D-BFD0-FA2E600EC495}" srcId="{92FB9B4D-F4E2-4BAE-A306-47AFD5CB313D}" destId="{980E3719-05F4-481C-9976-6D54C9A0A5A8}" srcOrd="1" destOrd="0" parTransId="{50223C8A-15DB-4935-A159-9C6226A5ABA5}" sibTransId="{D05F5E13-430A-492D-8B02-62F8C545E91B}"/>
    <dgm:cxn modelId="{4F2696B9-4853-49DE-BE6C-3E6A57F9393B}" type="presOf" srcId="{C0CEDC35-3AB9-4639-854F-E56EB571F8AA}" destId="{323D0226-3972-47DB-AFF6-A04E59DEDD2F}" srcOrd="0" destOrd="0" presId="urn:microsoft.com/office/officeart/2005/8/layout/matrix3"/>
    <dgm:cxn modelId="{E333B3C5-618D-4808-A788-674CE1505DF9}" srcId="{92FB9B4D-F4E2-4BAE-A306-47AFD5CB313D}" destId="{8AA53320-00E5-47DB-AED9-5F87DABDBC7F}" srcOrd="3" destOrd="0" parTransId="{D298B805-9643-4A6C-A716-E0B99B4F7FA0}" sibTransId="{6C4B6DC0-8C39-4D11-B11E-DA75B7D05419}"/>
    <dgm:cxn modelId="{5A8002D9-9E1D-47B0-BD4F-FCABB13ED96A}" type="presOf" srcId="{92FB9B4D-F4E2-4BAE-A306-47AFD5CB313D}" destId="{6B05A7BE-1362-4752-A4B2-9EA7B64E7C27}" srcOrd="0" destOrd="0" presId="urn:microsoft.com/office/officeart/2005/8/layout/matrix3"/>
    <dgm:cxn modelId="{BA2365F3-82BA-4CBF-9CCA-4FC25CF0867C}" srcId="{92FB9B4D-F4E2-4BAE-A306-47AFD5CB313D}" destId="{C0CEDC35-3AB9-4639-854F-E56EB571F8AA}" srcOrd="2" destOrd="0" parTransId="{B4A3E9A7-E4D6-4010-B64D-D7E73E0058AC}" sibTransId="{339E7481-7285-4710-8F66-2E4CE08E191B}"/>
    <dgm:cxn modelId="{09108ED5-C01E-4D80-8105-076F86040CCB}" type="presParOf" srcId="{6B05A7BE-1362-4752-A4B2-9EA7B64E7C27}" destId="{49B496CE-88FC-4D7A-A3A4-B0F6CA8BBA95}" srcOrd="0" destOrd="0" presId="urn:microsoft.com/office/officeart/2005/8/layout/matrix3"/>
    <dgm:cxn modelId="{6D40D49D-66EA-4D00-8AD1-7744A7F246BC}" type="presParOf" srcId="{6B05A7BE-1362-4752-A4B2-9EA7B64E7C27}" destId="{3D725698-668A-43FB-BC7C-927A8A940446}" srcOrd="1" destOrd="0" presId="urn:microsoft.com/office/officeart/2005/8/layout/matrix3"/>
    <dgm:cxn modelId="{8DCA8D6A-7D38-47F5-BF2D-592B3667E363}" type="presParOf" srcId="{6B05A7BE-1362-4752-A4B2-9EA7B64E7C27}" destId="{F706A84D-20F3-4E40-83C1-D43F0B67C190}" srcOrd="2" destOrd="0" presId="urn:microsoft.com/office/officeart/2005/8/layout/matrix3"/>
    <dgm:cxn modelId="{DBE9BFB3-BE85-4718-8DBB-B5F0C5B5CD8B}" type="presParOf" srcId="{6B05A7BE-1362-4752-A4B2-9EA7B64E7C27}" destId="{323D0226-3972-47DB-AFF6-A04E59DEDD2F}" srcOrd="3" destOrd="0" presId="urn:microsoft.com/office/officeart/2005/8/layout/matrix3"/>
    <dgm:cxn modelId="{694B7412-8695-4ABC-B860-5A54642D3BDA}" type="presParOf" srcId="{6B05A7BE-1362-4752-A4B2-9EA7B64E7C27}" destId="{9C96948E-E7FE-45CD-A71F-EDC5291CB3D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5D05B5-B3DC-4A9E-B770-1C3AF9198E4B}"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GB"/>
        </a:p>
      </dgm:t>
    </dgm:pt>
    <dgm:pt modelId="{E617A57A-DC53-4BA4-9A6A-D0BE269D9C35}">
      <dgm:prSet custT="1"/>
      <dgm:spPr/>
      <dgm:t>
        <a:bodyPr/>
        <a:lstStyle/>
        <a:p>
          <a:r>
            <a:rPr lang="en-GB" sz="1100" b="1" dirty="0"/>
            <a:t>Shared expertise</a:t>
          </a:r>
        </a:p>
      </dgm:t>
    </dgm:pt>
    <dgm:pt modelId="{F020DD98-6EC2-40DB-AB9B-0B30A3D33A00}" type="parTrans" cxnId="{0BDCA976-F19C-44FA-84B2-47CD67B40428}">
      <dgm:prSet/>
      <dgm:spPr/>
      <dgm:t>
        <a:bodyPr/>
        <a:lstStyle/>
        <a:p>
          <a:endParaRPr lang="en-GB"/>
        </a:p>
      </dgm:t>
    </dgm:pt>
    <dgm:pt modelId="{8725E00E-025F-4E45-9C8F-05172EBC290B}" type="sibTrans" cxnId="{0BDCA976-F19C-44FA-84B2-47CD67B40428}">
      <dgm:prSet/>
      <dgm:spPr/>
      <dgm:t>
        <a:bodyPr/>
        <a:lstStyle/>
        <a:p>
          <a:endParaRPr lang="en-GB"/>
        </a:p>
      </dgm:t>
    </dgm:pt>
    <dgm:pt modelId="{924A27DE-FC62-463C-B21D-933AFE365C20}">
      <dgm:prSet custT="1"/>
      <dgm:spPr/>
      <dgm:t>
        <a:bodyPr/>
        <a:lstStyle/>
        <a:p>
          <a:r>
            <a:rPr lang="en-GB" sz="1100" b="1" dirty="0"/>
            <a:t>Shared workload and responsibility</a:t>
          </a:r>
        </a:p>
      </dgm:t>
    </dgm:pt>
    <dgm:pt modelId="{FE8C8F20-E506-4DF5-8C69-B6EFEAA9CFDD}" type="parTrans" cxnId="{7B35D668-0EF8-43C5-967E-BEA052565223}">
      <dgm:prSet/>
      <dgm:spPr/>
      <dgm:t>
        <a:bodyPr/>
        <a:lstStyle/>
        <a:p>
          <a:endParaRPr lang="en-GB"/>
        </a:p>
      </dgm:t>
    </dgm:pt>
    <dgm:pt modelId="{4F130DF6-410A-4B17-820B-AE62AA9B0D2D}" type="sibTrans" cxnId="{7B35D668-0EF8-43C5-967E-BEA052565223}">
      <dgm:prSet/>
      <dgm:spPr/>
      <dgm:t>
        <a:bodyPr/>
        <a:lstStyle/>
        <a:p>
          <a:endParaRPr lang="en-GB"/>
        </a:p>
      </dgm:t>
    </dgm:pt>
    <dgm:pt modelId="{D9B73804-838C-4059-8ED2-C4E9BA3D2B0A}">
      <dgm:prSet custT="1"/>
      <dgm:spPr/>
      <dgm:t>
        <a:bodyPr/>
        <a:lstStyle/>
        <a:p>
          <a:r>
            <a:rPr lang="en-GB" sz="1100" b="1" dirty="0"/>
            <a:t>Low start up costs</a:t>
          </a:r>
        </a:p>
      </dgm:t>
    </dgm:pt>
    <dgm:pt modelId="{898EB901-F5AC-4C25-AFC8-405C4D0A3A40}" type="parTrans" cxnId="{810A0EA7-056A-4065-8A2D-AECF5A89A1B9}">
      <dgm:prSet/>
      <dgm:spPr/>
      <dgm:t>
        <a:bodyPr/>
        <a:lstStyle/>
        <a:p>
          <a:endParaRPr lang="en-GB"/>
        </a:p>
      </dgm:t>
    </dgm:pt>
    <dgm:pt modelId="{5C9EE93E-899B-4CE0-B078-E7D850C7AAAD}" type="sibTrans" cxnId="{810A0EA7-056A-4065-8A2D-AECF5A89A1B9}">
      <dgm:prSet/>
      <dgm:spPr/>
      <dgm:t>
        <a:bodyPr/>
        <a:lstStyle/>
        <a:p>
          <a:endParaRPr lang="en-GB"/>
        </a:p>
      </dgm:t>
    </dgm:pt>
    <dgm:pt modelId="{9D40CBB4-ED14-48E1-B991-9017427BDDCC}">
      <dgm:prSet custT="1"/>
      <dgm:spPr/>
      <dgm:t>
        <a:bodyPr/>
        <a:lstStyle/>
        <a:p>
          <a:r>
            <a:rPr lang="en-GB" sz="1100" b="1" dirty="0"/>
            <a:t>Greater borrowing power </a:t>
          </a:r>
        </a:p>
      </dgm:t>
    </dgm:pt>
    <dgm:pt modelId="{586BDDA4-4F4A-45E0-A4EE-3F2DB5F3298F}" type="parTrans" cxnId="{B78AABB8-84D9-416F-BA8D-89B6EB152531}">
      <dgm:prSet/>
      <dgm:spPr/>
      <dgm:t>
        <a:bodyPr/>
        <a:lstStyle/>
        <a:p>
          <a:endParaRPr lang="en-GB"/>
        </a:p>
      </dgm:t>
    </dgm:pt>
    <dgm:pt modelId="{C0A7E65F-E789-455C-9C3F-57F99D557D46}" type="sibTrans" cxnId="{B78AABB8-84D9-416F-BA8D-89B6EB152531}">
      <dgm:prSet/>
      <dgm:spPr/>
      <dgm:t>
        <a:bodyPr/>
        <a:lstStyle/>
        <a:p>
          <a:endParaRPr lang="en-GB"/>
        </a:p>
      </dgm:t>
    </dgm:pt>
    <dgm:pt modelId="{EFC95A1F-E416-4853-A844-9CCFD6692327}" type="pres">
      <dgm:prSet presAssocID="{8D5D05B5-B3DC-4A9E-B770-1C3AF9198E4B}" presName="matrix" presStyleCnt="0">
        <dgm:presLayoutVars>
          <dgm:chMax val="1"/>
          <dgm:dir/>
          <dgm:resizeHandles val="exact"/>
        </dgm:presLayoutVars>
      </dgm:prSet>
      <dgm:spPr/>
    </dgm:pt>
    <dgm:pt modelId="{F375025A-14FD-449C-B846-8B3A3306C979}" type="pres">
      <dgm:prSet presAssocID="{8D5D05B5-B3DC-4A9E-B770-1C3AF9198E4B}" presName="diamond" presStyleLbl="bgShp" presStyleIdx="0" presStyleCnt="1"/>
      <dgm:spPr/>
    </dgm:pt>
    <dgm:pt modelId="{39B2DEBC-BE49-43BF-9830-ED0B9800611A}" type="pres">
      <dgm:prSet presAssocID="{8D5D05B5-B3DC-4A9E-B770-1C3AF9198E4B}" presName="quad1" presStyleLbl="node1" presStyleIdx="0" presStyleCnt="4">
        <dgm:presLayoutVars>
          <dgm:chMax val="0"/>
          <dgm:chPref val="0"/>
          <dgm:bulletEnabled val="1"/>
        </dgm:presLayoutVars>
      </dgm:prSet>
      <dgm:spPr/>
    </dgm:pt>
    <dgm:pt modelId="{BD3A054F-B424-4D12-8001-23E8FE1A4E9C}" type="pres">
      <dgm:prSet presAssocID="{8D5D05B5-B3DC-4A9E-B770-1C3AF9198E4B}" presName="quad2" presStyleLbl="node1" presStyleIdx="1" presStyleCnt="4">
        <dgm:presLayoutVars>
          <dgm:chMax val="0"/>
          <dgm:chPref val="0"/>
          <dgm:bulletEnabled val="1"/>
        </dgm:presLayoutVars>
      </dgm:prSet>
      <dgm:spPr/>
    </dgm:pt>
    <dgm:pt modelId="{5F45E165-8180-43BF-9179-ED3BC54A2A42}" type="pres">
      <dgm:prSet presAssocID="{8D5D05B5-B3DC-4A9E-B770-1C3AF9198E4B}" presName="quad3" presStyleLbl="node1" presStyleIdx="2" presStyleCnt="4">
        <dgm:presLayoutVars>
          <dgm:chMax val="0"/>
          <dgm:chPref val="0"/>
          <dgm:bulletEnabled val="1"/>
        </dgm:presLayoutVars>
      </dgm:prSet>
      <dgm:spPr/>
    </dgm:pt>
    <dgm:pt modelId="{09D4EFEB-8881-4926-9ECC-ABE788134EFD}" type="pres">
      <dgm:prSet presAssocID="{8D5D05B5-B3DC-4A9E-B770-1C3AF9198E4B}" presName="quad4" presStyleLbl="node1" presStyleIdx="3" presStyleCnt="4">
        <dgm:presLayoutVars>
          <dgm:chMax val="0"/>
          <dgm:chPref val="0"/>
          <dgm:bulletEnabled val="1"/>
        </dgm:presLayoutVars>
      </dgm:prSet>
      <dgm:spPr/>
    </dgm:pt>
  </dgm:ptLst>
  <dgm:cxnLst>
    <dgm:cxn modelId="{15FA685F-D47C-4B93-BE20-CFB4BBFE5AF9}" type="presOf" srcId="{D9B73804-838C-4059-8ED2-C4E9BA3D2B0A}" destId="{5F45E165-8180-43BF-9179-ED3BC54A2A42}" srcOrd="0" destOrd="0" presId="urn:microsoft.com/office/officeart/2005/8/layout/matrix3"/>
    <dgm:cxn modelId="{7B35D668-0EF8-43C5-967E-BEA052565223}" srcId="{8D5D05B5-B3DC-4A9E-B770-1C3AF9198E4B}" destId="{924A27DE-FC62-463C-B21D-933AFE365C20}" srcOrd="1" destOrd="0" parTransId="{FE8C8F20-E506-4DF5-8C69-B6EFEAA9CFDD}" sibTransId="{4F130DF6-410A-4B17-820B-AE62AA9B0D2D}"/>
    <dgm:cxn modelId="{215C0076-B36D-4C37-87E8-B2BA861310D3}" type="presOf" srcId="{8D5D05B5-B3DC-4A9E-B770-1C3AF9198E4B}" destId="{EFC95A1F-E416-4853-A844-9CCFD6692327}" srcOrd="0" destOrd="0" presId="urn:microsoft.com/office/officeart/2005/8/layout/matrix3"/>
    <dgm:cxn modelId="{0BDCA976-F19C-44FA-84B2-47CD67B40428}" srcId="{8D5D05B5-B3DC-4A9E-B770-1C3AF9198E4B}" destId="{E617A57A-DC53-4BA4-9A6A-D0BE269D9C35}" srcOrd="0" destOrd="0" parTransId="{F020DD98-6EC2-40DB-AB9B-0B30A3D33A00}" sibTransId="{8725E00E-025F-4E45-9C8F-05172EBC290B}"/>
    <dgm:cxn modelId="{810A0EA7-056A-4065-8A2D-AECF5A89A1B9}" srcId="{8D5D05B5-B3DC-4A9E-B770-1C3AF9198E4B}" destId="{D9B73804-838C-4059-8ED2-C4E9BA3D2B0A}" srcOrd="2" destOrd="0" parTransId="{898EB901-F5AC-4C25-AFC8-405C4D0A3A40}" sibTransId="{5C9EE93E-899B-4CE0-B078-E7D850C7AAAD}"/>
    <dgm:cxn modelId="{A539B0B3-E8CD-442D-A73F-2D576DEB4F03}" type="presOf" srcId="{9D40CBB4-ED14-48E1-B991-9017427BDDCC}" destId="{09D4EFEB-8881-4926-9ECC-ABE788134EFD}" srcOrd="0" destOrd="0" presId="urn:microsoft.com/office/officeart/2005/8/layout/matrix3"/>
    <dgm:cxn modelId="{B78AABB8-84D9-416F-BA8D-89B6EB152531}" srcId="{8D5D05B5-B3DC-4A9E-B770-1C3AF9198E4B}" destId="{9D40CBB4-ED14-48E1-B991-9017427BDDCC}" srcOrd="3" destOrd="0" parTransId="{586BDDA4-4F4A-45E0-A4EE-3F2DB5F3298F}" sibTransId="{C0A7E65F-E789-455C-9C3F-57F99D557D46}"/>
    <dgm:cxn modelId="{8B108EC9-0C39-4138-B6FE-1E21DFED4E9D}" type="presOf" srcId="{924A27DE-FC62-463C-B21D-933AFE365C20}" destId="{BD3A054F-B424-4D12-8001-23E8FE1A4E9C}" srcOrd="0" destOrd="0" presId="urn:microsoft.com/office/officeart/2005/8/layout/matrix3"/>
    <dgm:cxn modelId="{47DB92EB-158E-43F0-8661-93311AE94674}" type="presOf" srcId="{E617A57A-DC53-4BA4-9A6A-D0BE269D9C35}" destId="{39B2DEBC-BE49-43BF-9830-ED0B9800611A}" srcOrd="0" destOrd="0" presId="urn:microsoft.com/office/officeart/2005/8/layout/matrix3"/>
    <dgm:cxn modelId="{E88A541D-D55A-461A-B4D7-8B0948F7C658}" type="presParOf" srcId="{EFC95A1F-E416-4853-A844-9CCFD6692327}" destId="{F375025A-14FD-449C-B846-8B3A3306C979}" srcOrd="0" destOrd="0" presId="urn:microsoft.com/office/officeart/2005/8/layout/matrix3"/>
    <dgm:cxn modelId="{0414AE81-63D6-4D37-8A0D-B7F50626293E}" type="presParOf" srcId="{EFC95A1F-E416-4853-A844-9CCFD6692327}" destId="{39B2DEBC-BE49-43BF-9830-ED0B9800611A}" srcOrd="1" destOrd="0" presId="urn:microsoft.com/office/officeart/2005/8/layout/matrix3"/>
    <dgm:cxn modelId="{9EF6F31B-8D3E-45D7-9392-2D218EA4CBF9}" type="presParOf" srcId="{EFC95A1F-E416-4853-A844-9CCFD6692327}" destId="{BD3A054F-B424-4D12-8001-23E8FE1A4E9C}" srcOrd="2" destOrd="0" presId="urn:microsoft.com/office/officeart/2005/8/layout/matrix3"/>
    <dgm:cxn modelId="{405DDE12-D3E8-485B-B1F0-C5D1306195BA}" type="presParOf" srcId="{EFC95A1F-E416-4853-A844-9CCFD6692327}" destId="{5F45E165-8180-43BF-9179-ED3BC54A2A42}" srcOrd="3" destOrd="0" presId="urn:microsoft.com/office/officeart/2005/8/layout/matrix3"/>
    <dgm:cxn modelId="{FFB2402B-5EEE-43FC-B751-5E5B45D13E8F}" type="presParOf" srcId="{EFC95A1F-E416-4853-A844-9CCFD6692327}" destId="{09D4EFEB-8881-4926-9ECC-ABE788134EFD}"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47B3A1-A1F7-437B-867E-65B6DDFA0AB7}" type="doc">
      <dgm:prSet loTypeId="urn:microsoft.com/office/officeart/2005/8/layout/matrix3" loCatId="matrix" qsTypeId="urn:microsoft.com/office/officeart/2005/8/quickstyle/simple1" qsCatId="simple" csTypeId="urn:microsoft.com/office/officeart/2005/8/colors/accent6_2" csCatId="accent6"/>
      <dgm:spPr/>
      <dgm:t>
        <a:bodyPr/>
        <a:lstStyle/>
        <a:p>
          <a:endParaRPr lang="en-GB"/>
        </a:p>
      </dgm:t>
    </dgm:pt>
    <dgm:pt modelId="{F9E37B34-4300-4EAA-9ACF-0053EE2B0DAE}">
      <dgm:prSet/>
      <dgm:spPr/>
      <dgm:t>
        <a:bodyPr/>
        <a:lstStyle/>
        <a:p>
          <a:r>
            <a:rPr lang="en-GB" b="1" dirty="0"/>
            <a:t>Separate legal entity</a:t>
          </a:r>
        </a:p>
      </dgm:t>
    </dgm:pt>
    <dgm:pt modelId="{275F508A-D1F4-41ED-924E-75D453071B6A}" type="parTrans" cxnId="{298840CD-EAAD-4557-98E7-21DB24E1EF1A}">
      <dgm:prSet/>
      <dgm:spPr/>
      <dgm:t>
        <a:bodyPr/>
        <a:lstStyle/>
        <a:p>
          <a:endParaRPr lang="en-GB"/>
        </a:p>
      </dgm:t>
    </dgm:pt>
    <dgm:pt modelId="{2F812B75-75F6-424C-A209-94AE58B9F718}" type="sibTrans" cxnId="{298840CD-EAAD-4557-98E7-21DB24E1EF1A}">
      <dgm:prSet/>
      <dgm:spPr/>
      <dgm:t>
        <a:bodyPr/>
        <a:lstStyle/>
        <a:p>
          <a:endParaRPr lang="en-GB"/>
        </a:p>
      </dgm:t>
    </dgm:pt>
    <dgm:pt modelId="{A022DCCF-9A9F-4861-B9CC-AC425D497DC7}">
      <dgm:prSet/>
      <dgm:spPr/>
      <dgm:t>
        <a:bodyPr/>
        <a:lstStyle/>
        <a:p>
          <a:r>
            <a:rPr lang="en-GB" b="1" dirty="0"/>
            <a:t>Limited liability </a:t>
          </a:r>
        </a:p>
      </dgm:t>
    </dgm:pt>
    <dgm:pt modelId="{358B4614-0C10-412B-BBE4-BDB944B10487}" type="parTrans" cxnId="{957B8197-9BC2-431D-9F5E-730EE5DDFB8D}">
      <dgm:prSet/>
      <dgm:spPr/>
      <dgm:t>
        <a:bodyPr/>
        <a:lstStyle/>
        <a:p>
          <a:endParaRPr lang="en-GB"/>
        </a:p>
      </dgm:t>
    </dgm:pt>
    <dgm:pt modelId="{276F09FF-D621-4C69-86AD-2ED99896FD8A}" type="sibTrans" cxnId="{957B8197-9BC2-431D-9F5E-730EE5DDFB8D}">
      <dgm:prSet/>
      <dgm:spPr/>
      <dgm:t>
        <a:bodyPr/>
        <a:lstStyle/>
        <a:p>
          <a:endParaRPr lang="en-GB"/>
        </a:p>
      </dgm:t>
    </dgm:pt>
    <dgm:pt modelId="{A631CAB5-6FAB-46B8-896E-3BAD1D0455A3}">
      <dgm:prSet/>
      <dgm:spPr/>
      <dgm:t>
        <a:bodyPr/>
        <a:lstStyle/>
        <a:p>
          <a:r>
            <a:rPr lang="en-GB" b="1" dirty="0"/>
            <a:t>Supports professional reputation and builds trust in the business</a:t>
          </a:r>
        </a:p>
      </dgm:t>
    </dgm:pt>
    <dgm:pt modelId="{C706AE36-55B6-450F-8B6C-F2A30ACEC86C}" type="parTrans" cxnId="{3E9DB8E3-4111-40EF-AFC9-3B81C13561D8}">
      <dgm:prSet/>
      <dgm:spPr/>
      <dgm:t>
        <a:bodyPr/>
        <a:lstStyle/>
        <a:p>
          <a:endParaRPr lang="en-GB"/>
        </a:p>
      </dgm:t>
    </dgm:pt>
    <dgm:pt modelId="{ACED70FD-1637-4653-A3AE-D5DA60E3E591}" type="sibTrans" cxnId="{3E9DB8E3-4111-40EF-AFC9-3B81C13561D8}">
      <dgm:prSet/>
      <dgm:spPr/>
      <dgm:t>
        <a:bodyPr/>
        <a:lstStyle/>
        <a:p>
          <a:endParaRPr lang="en-GB"/>
        </a:p>
      </dgm:t>
    </dgm:pt>
    <dgm:pt modelId="{3B42085A-1FF8-4871-B901-92D5A18CD359}">
      <dgm:prSet/>
      <dgm:spPr/>
      <dgm:t>
        <a:bodyPr/>
        <a:lstStyle/>
        <a:p>
          <a:r>
            <a:rPr lang="en-GB" b="1" dirty="0"/>
            <a:t>Tax efficient  </a:t>
          </a:r>
        </a:p>
      </dgm:t>
    </dgm:pt>
    <dgm:pt modelId="{2DC569F2-8584-4FCC-8CA6-ABB99FA07D0A}" type="parTrans" cxnId="{83242778-3E38-4894-B1AB-7F518C3CBD3F}">
      <dgm:prSet/>
      <dgm:spPr/>
      <dgm:t>
        <a:bodyPr/>
        <a:lstStyle/>
        <a:p>
          <a:endParaRPr lang="en-GB"/>
        </a:p>
      </dgm:t>
    </dgm:pt>
    <dgm:pt modelId="{2A2E1670-14B9-4D0F-A041-42A300DD3096}" type="sibTrans" cxnId="{83242778-3E38-4894-B1AB-7F518C3CBD3F}">
      <dgm:prSet/>
      <dgm:spPr/>
      <dgm:t>
        <a:bodyPr/>
        <a:lstStyle/>
        <a:p>
          <a:endParaRPr lang="en-GB"/>
        </a:p>
      </dgm:t>
    </dgm:pt>
    <dgm:pt modelId="{7CD7144E-0DA8-422E-A363-CC093C3A37D6}" type="pres">
      <dgm:prSet presAssocID="{F347B3A1-A1F7-437B-867E-65B6DDFA0AB7}" presName="matrix" presStyleCnt="0">
        <dgm:presLayoutVars>
          <dgm:chMax val="1"/>
          <dgm:dir/>
          <dgm:resizeHandles val="exact"/>
        </dgm:presLayoutVars>
      </dgm:prSet>
      <dgm:spPr/>
    </dgm:pt>
    <dgm:pt modelId="{95063D08-B440-4CF2-9E5F-1CF025122DA5}" type="pres">
      <dgm:prSet presAssocID="{F347B3A1-A1F7-437B-867E-65B6DDFA0AB7}" presName="diamond" presStyleLbl="bgShp" presStyleIdx="0" presStyleCnt="1"/>
      <dgm:spPr/>
    </dgm:pt>
    <dgm:pt modelId="{2138A0EA-35A6-42AE-AEDD-5E98CA34C6FA}" type="pres">
      <dgm:prSet presAssocID="{F347B3A1-A1F7-437B-867E-65B6DDFA0AB7}" presName="quad1" presStyleLbl="node1" presStyleIdx="0" presStyleCnt="4">
        <dgm:presLayoutVars>
          <dgm:chMax val="0"/>
          <dgm:chPref val="0"/>
          <dgm:bulletEnabled val="1"/>
        </dgm:presLayoutVars>
      </dgm:prSet>
      <dgm:spPr/>
    </dgm:pt>
    <dgm:pt modelId="{8424E8AB-AB28-433F-B9B1-84674378775A}" type="pres">
      <dgm:prSet presAssocID="{F347B3A1-A1F7-437B-867E-65B6DDFA0AB7}" presName="quad2" presStyleLbl="node1" presStyleIdx="1" presStyleCnt="4">
        <dgm:presLayoutVars>
          <dgm:chMax val="0"/>
          <dgm:chPref val="0"/>
          <dgm:bulletEnabled val="1"/>
        </dgm:presLayoutVars>
      </dgm:prSet>
      <dgm:spPr/>
    </dgm:pt>
    <dgm:pt modelId="{48DA8FD4-ABD1-44DC-A42F-6433364B3058}" type="pres">
      <dgm:prSet presAssocID="{F347B3A1-A1F7-437B-867E-65B6DDFA0AB7}" presName="quad3" presStyleLbl="node1" presStyleIdx="2" presStyleCnt="4">
        <dgm:presLayoutVars>
          <dgm:chMax val="0"/>
          <dgm:chPref val="0"/>
          <dgm:bulletEnabled val="1"/>
        </dgm:presLayoutVars>
      </dgm:prSet>
      <dgm:spPr/>
    </dgm:pt>
    <dgm:pt modelId="{6B61A4F8-ED19-4DB1-91E0-195983C61904}" type="pres">
      <dgm:prSet presAssocID="{F347B3A1-A1F7-437B-867E-65B6DDFA0AB7}" presName="quad4" presStyleLbl="node1" presStyleIdx="3" presStyleCnt="4">
        <dgm:presLayoutVars>
          <dgm:chMax val="0"/>
          <dgm:chPref val="0"/>
          <dgm:bulletEnabled val="1"/>
        </dgm:presLayoutVars>
      </dgm:prSet>
      <dgm:spPr/>
    </dgm:pt>
  </dgm:ptLst>
  <dgm:cxnLst>
    <dgm:cxn modelId="{845BE238-A99A-4BCB-99DA-A340E176F5C9}" type="presOf" srcId="{F347B3A1-A1F7-437B-867E-65B6DDFA0AB7}" destId="{7CD7144E-0DA8-422E-A363-CC093C3A37D6}" srcOrd="0" destOrd="0" presId="urn:microsoft.com/office/officeart/2005/8/layout/matrix3"/>
    <dgm:cxn modelId="{8B1A8B62-407A-42C8-B39C-62180BD9EA9C}" type="presOf" srcId="{A631CAB5-6FAB-46B8-896E-3BAD1D0455A3}" destId="{48DA8FD4-ABD1-44DC-A42F-6433364B3058}" srcOrd="0" destOrd="0" presId="urn:microsoft.com/office/officeart/2005/8/layout/matrix3"/>
    <dgm:cxn modelId="{DD33A969-A073-4AD1-8CCE-C00F85EB5E70}" type="presOf" srcId="{A022DCCF-9A9F-4861-B9CC-AC425D497DC7}" destId="{8424E8AB-AB28-433F-B9B1-84674378775A}" srcOrd="0" destOrd="0" presId="urn:microsoft.com/office/officeart/2005/8/layout/matrix3"/>
    <dgm:cxn modelId="{83242778-3E38-4894-B1AB-7F518C3CBD3F}" srcId="{F347B3A1-A1F7-437B-867E-65B6DDFA0AB7}" destId="{3B42085A-1FF8-4871-B901-92D5A18CD359}" srcOrd="3" destOrd="0" parTransId="{2DC569F2-8584-4FCC-8CA6-ABB99FA07D0A}" sibTransId="{2A2E1670-14B9-4D0F-A041-42A300DD3096}"/>
    <dgm:cxn modelId="{957B8197-9BC2-431D-9F5E-730EE5DDFB8D}" srcId="{F347B3A1-A1F7-437B-867E-65B6DDFA0AB7}" destId="{A022DCCF-9A9F-4861-B9CC-AC425D497DC7}" srcOrd="1" destOrd="0" parTransId="{358B4614-0C10-412B-BBE4-BDB944B10487}" sibTransId="{276F09FF-D621-4C69-86AD-2ED99896FD8A}"/>
    <dgm:cxn modelId="{2200099A-3B32-4153-9347-FE5F4E0F04E7}" type="presOf" srcId="{F9E37B34-4300-4EAA-9ACF-0053EE2B0DAE}" destId="{2138A0EA-35A6-42AE-AEDD-5E98CA34C6FA}" srcOrd="0" destOrd="0" presId="urn:microsoft.com/office/officeart/2005/8/layout/matrix3"/>
    <dgm:cxn modelId="{8718C09D-0FE3-4E60-9B91-F8C9066A2E6C}" type="presOf" srcId="{3B42085A-1FF8-4871-B901-92D5A18CD359}" destId="{6B61A4F8-ED19-4DB1-91E0-195983C61904}" srcOrd="0" destOrd="0" presId="urn:microsoft.com/office/officeart/2005/8/layout/matrix3"/>
    <dgm:cxn modelId="{298840CD-EAAD-4557-98E7-21DB24E1EF1A}" srcId="{F347B3A1-A1F7-437B-867E-65B6DDFA0AB7}" destId="{F9E37B34-4300-4EAA-9ACF-0053EE2B0DAE}" srcOrd="0" destOrd="0" parTransId="{275F508A-D1F4-41ED-924E-75D453071B6A}" sibTransId="{2F812B75-75F6-424C-A209-94AE58B9F718}"/>
    <dgm:cxn modelId="{3E9DB8E3-4111-40EF-AFC9-3B81C13561D8}" srcId="{F347B3A1-A1F7-437B-867E-65B6DDFA0AB7}" destId="{A631CAB5-6FAB-46B8-896E-3BAD1D0455A3}" srcOrd="2" destOrd="0" parTransId="{C706AE36-55B6-450F-8B6C-F2A30ACEC86C}" sibTransId="{ACED70FD-1637-4653-A3AE-D5DA60E3E591}"/>
    <dgm:cxn modelId="{EF5D9C45-8347-4894-99FC-B78C9194DB9F}" type="presParOf" srcId="{7CD7144E-0DA8-422E-A363-CC093C3A37D6}" destId="{95063D08-B440-4CF2-9E5F-1CF025122DA5}" srcOrd="0" destOrd="0" presId="urn:microsoft.com/office/officeart/2005/8/layout/matrix3"/>
    <dgm:cxn modelId="{02123876-7496-4F41-BDF8-F13551072354}" type="presParOf" srcId="{7CD7144E-0DA8-422E-A363-CC093C3A37D6}" destId="{2138A0EA-35A6-42AE-AEDD-5E98CA34C6FA}" srcOrd="1" destOrd="0" presId="urn:microsoft.com/office/officeart/2005/8/layout/matrix3"/>
    <dgm:cxn modelId="{8632FCA7-FB6F-4EED-A73B-0104B3F90C5F}" type="presParOf" srcId="{7CD7144E-0DA8-422E-A363-CC093C3A37D6}" destId="{8424E8AB-AB28-433F-B9B1-84674378775A}" srcOrd="2" destOrd="0" presId="urn:microsoft.com/office/officeart/2005/8/layout/matrix3"/>
    <dgm:cxn modelId="{E34757FB-3021-42AA-B41F-94C89E8EAE48}" type="presParOf" srcId="{7CD7144E-0DA8-422E-A363-CC093C3A37D6}" destId="{48DA8FD4-ABD1-44DC-A42F-6433364B3058}" srcOrd="3" destOrd="0" presId="urn:microsoft.com/office/officeart/2005/8/layout/matrix3"/>
    <dgm:cxn modelId="{A170C88D-AECF-423E-AC7E-B61AFD77F66B}" type="presParOf" srcId="{7CD7144E-0DA8-422E-A363-CC093C3A37D6}" destId="{6B61A4F8-ED19-4DB1-91E0-195983C6190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1D5E2B-B5EB-4CAE-A3E8-D0D2345E39D7}"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GB"/>
        </a:p>
      </dgm:t>
    </dgm:pt>
    <dgm:pt modelId="{20DF0839-6324-4076-83F7-D2F26E79A5C8}">
      <dgm:prSet/>
      <dgm:spPr/>
      <dgm:t>
        <a:bodyPr/>
        <a:lstStyle/>
        <a:p>
          <a:r>
            <a:rPr lang="en-GB" b="1" dirty="0"/>
            <a:t>Any assets belong to the business rather than the owners</a:t>
          </a:r>
        </a:p>
      </dgm:t>
    </dgm:pt>
    <dgm:pt modelId="{85C57847-DCFD-42EA-8E30-E6EC90962893}" type="parTrans" cxnId="{87A13B6E-C5AF-4F86-A2FC-17E5BD1AEA6E}">
      <dgm:prSet/>
      <dgm:spPr/>
      <dgm:t>
        <a:bodyPr/>
        <a:lstStyle/>
        <a:p>
          <a:endParaRPr lang="en-GB"/>
        </a:p>
      </dgm:t>
    </dgm:pt>
    <dgm:pt modelId="{E774E61F-A30E-49B9-A583-264633211A4B}" type="sibTrans" cxnId="{87A13B6E-C5AF-4F86-A2FC-17E5BD1AEA6E}">
      <dgm:prSet/>
      <dgm:spPr/>
      <dgm:t>
        <a:bodyPr/>
        <a:lstStyle/>
        <a:p>
          <a:endParaRPr lang="en-GB"/>
        </a:p>
      </dgm:t>
    </dgm:pt>
    <dgm:pt modelId="{A9FDFCCD-33D9-4612-A3CB-6711884909E3}">
      <dgm:prSet/>
      <dgm:spPr/>
      <dgm:t>
        <a:bodyPr/>
        <a:lstStyle/>
        <a:p>
          <a:r>
            <a:rPr lang="en-GB" b="1" dirty="0"/>
            <a:t>Getting paid can be more complicated for a shareholder</a:t>
          </a:r>
        </a:p>
      </dgm:t>
    </dgm:pt>
    <dgm:pt modelId="{DE317030-E9D9-4DCE-9408-B5C9CC3CB2FD}" type="parTrans" cxnId="{FC889EE2-296E-4038-BDDC-A6E82EBE32D4}">
      <dgm:prSet/>
      <dgm:spPr/>
      <dgm:t>
        <a:bodyPr/>
        <a:lstStyle/>
        <a:p>
          <a:endParaRPr lang="en-GB"/>
        </a:p>
      </dgm:t>
    </dgm:pt>
    <dgm:pt modelId="{C69D2466-AE1A-4131-8C9F-3FF403C6285D}" type="sibTrans" cxnId="{FC889EE2-296E-4038-BDDC-A6E82EBE32D4}">
      <dgm:prSet/>
      <dgm:spPr/>
      <dgm:t>
        <a:bodyPr/>
        <a:lstStyle/>
        <a:p>
          <a:endParaRPr lang="en-GB"/>
        </a:p>
      </dgm:t>
    </dgm:pt>
    <dgm:pt modelId="{026E2DE2-8FCE-45E4-8973-969C0CF93415}">
      <dgm:prSet/>
      <dgm:spPr/>
      <dgm:t>
        <a:bodyPr/>
        <a:lstStyle/>
        <a:p>
          <a:r>
            <a:rPr lang="en-GB" b="1" dirty="0"/>
            <a:t>Increased admin costs and legal requirements</a:t>
          </a:r>
        </a:p>
      </dgm:t>
    </dgm:pt>
    <dgm:pt modelId="{50717CF5-1B1D-4C33-B67D-85FA366914FE}" type="parTrans" cxnId="{6EBC871C-A96B-4573-A06E-3DF1DC23D1A4}">
      <dgm:prSet/>
      <dgm:spPr/>
      <dgm:t>
        <a:bodyPr/>
        <a:lstStyle/>
        <a:p>
          <a:endParaRPr lang="en-GB"/>
        </a:p>
      </dgm:t>
    </dgm:pt>
    <dgm:pt modelId="{96B43104-FC41-47A6-BD5F-688C58B9C737}" type="sibTrans" cxnId="{6EBC871C-A96B-4573-A06E-3DF1DC23D1A4}">
      <dgm:prSet/>
      <dgm:spPr/>
      <dgm:t>
        <a:bodyPr/>
        <a:lstStyle/>
        <a:p>
          <a:endParaRPr lang="en-GB"/>
        </a:p>
      </dgm:t>
    </dgm:pt>
    <dgm:pt modelId="{C01094C7-54D9-4569-B34D-83AA09DE5D24}">
      <dgm:prSet/>
      <dgm:spPr/>
      <dgm:t>
        <a:bodyPr/>
        <a:lstStyle/>
        <a:p>
          <a:r>
            <a:rPr lang="en-GB" b="1" dirty="0"/>
            <a:t>Legally the company has to publicly disclosure key information </a:t>
          </a:r>
        </a:p>
      </dgm:t>
    </dgm:pt>
    <dgm:pt modelId="{D2016F6C-5082-4E3A-A59D-C7C09EA61922}" type="parTrans" cxnId="{83206490-E421-417D-BD45-80B8AD45E07A}">
      <dgm:prSet/>
      <dgm:spPr/>
      <dgm:t>
        <a:bodyPr/>
        <a:lstStyle/>
        <a:p>
          <a:endParaRPr lang="en-GB"/>
        </a:p>
      </dgm:t>
    </dgm:pt>
    <dgm:pt modelId="{389EAE80-D352-4BE7-9416-5B3A822E6D3B}" type="sibTrans" cxnId="{83206490-E421-417D-BD45-80B8AD45E07A}">
      <dgm:prSet/>
      <dgm:spPr/>
      <dgm:t>
        <a:bodyPr/>
        <a:lstStyle/>
        <a:p>
          <a:endParaRPr lang="en-GB"/>
        </a:p>
      </dgm:t>
    </dgm:pt>
    <dgm:pt modelId="{F7AD06AE-8DE2-497E-ABBF-7A9D996E29B0}" type="pres">
      <dgm:prSet presAssocID="{301D5E2B-B5EB-4CAE-A3E8-D0D2345E39D7}" presName="matrix" presStyleCnt="0">
        <dgm:presLayoutVars>
          <dgm:chMax val="1"/>
          <dgm:dir/>
          <dgm:resizeHandles val="exact"/>
        </dgm:presLayoutVars>
      </dgm:prSet>
      <dgm:spPr/>
    </dgm:pt>
    <dgm:pt modelId="{0E332E7C-954B-4D44-9607-44A7AD905CBE}" type="pres">
      <dgm:prSet presAssocID="{301D5E2B-B5EB-4CAE-A3E8-D0D2345E39D7}" presName="diamond" presStyleLbl="bgShp" presStyleIdx="0" presStyleCnt="1"/>
      <dgm:spPr/>
    </dgm:pt>
    <dgm:pt modelId="{4E60EC4A-A3C0-4366-BD34-F63128D4DD63}" type="pres">
      <dgm:prSet presAssocID="{301D5E2B-B5EB-4CAE-A3E8-D0D2345E39D7}" presName="quad1" presStyleLbl="node1" presStyleIdx="0" presStyleCnt="4">
        <dgm:presLayoutVars>
          <dgm:chMax val="0"/>
          <dgm:chPref val="0"/>
          <dgm:bulletEnabled val="1"/>
        </dgm:presLayoutVars>
      </dgm:prSet>
      <dgm:spPr/>
    </dgm:pt>
    <dgm:pt modelId="{DD317D16-5B40-4FF5-8407-CFAD84D9CDD7}" type="pres">
      <dgm:prSet presAssocID="{301D5E2B-B5EB-4CAE-A3E8-D0D2345E39D7}" presName="quad2" presStyleLbl="node1" presStyleIdx="1" presStyleCnt="4">
        <dgm:presLayoutVars>
          <dgm:chMax val="0"/>
          <dgm:chPref val="0"/>
          <dgm:bulletEnabled val="1"/>
        </dgm:presLayoutVars>
      </dgm:prSet>
      <dgm:spPr/>
    </dgm:pt>
    <dgm:pt modelId="{9667063B-8120-40E6-A482-88086195E6B7}" type="pres">
      <dgm:prSet presAssocID="{301D5E2B-B5EB-4CAE-A3E8-D0D2345E39D7}" presName="quad3" presStyleLbl="node1" presStyleIdx="2" presStyleCnt="4">
        <dgm:presLayoutVars>
          <dgm:chMax val="0"/>
          <dgm:chPref val="0"/>
          <dgm:bulletEnabled val="1"/>
        </dgm:presLayoutVars>
      </dgm:prSet>
      <dgm:spPr/>
    </dgm:pt>
    <dgm:pt modelId="{5699F81E-8594-49BE-9D9B-0EBD0026D327}" type="pres">
      <dgm:prSet presAssocID="{301D5E2B-B5EB-4CAE-A3E8-D0D2345E39D7}" presName="quad4" presStyleLbl="node1" presStyleIdx="3" presStyleCnt="4">
        <dgm:presLayoutVars>
          <dgm:chMax val="0"/>
          <dgm:chPref val="0"/>
          <dgm:bulletEnabled val="1"/>
        </dgm:presLayoutVars>
      </dgm:prSet>
      <dgm:spPr/>
    </dgm:pt>
  </dgm:ptLst>
  <dgm:cxnLst>
    <dgm:cxn modelId="{C2D89607-EE5D-4682-BF78-0E1EA3E72D31}" type="presOf" srcId="{A9FDFCCD-33D9-4612-A3CB-6711884909E3}" destId="{DD317D16-5B40-4FF5-8407-CFAD84D9CDD7}" srcOrd="0" destOrd="0" presId="urn:microsoft.com/office/officeart/2005/8/layout/matrix3"/>
    <dgm:cxn modelId="{6EBC871C-A96B-4573-A06E-3DF1DC23D1A4}" srcId="{301D5E2B-B5EB-4CAE-A3E8-D0D2345E39D7}" destId="{026E2DE2-8FCE-45E4-8973-969C0CF93415}" srcOrd="2" destOrd="0" parTransId="{50717CF5-1B1D-4C33-B67D-85FA366914FE}" sibTransId="{96B43104-FC41-47A6-BD5F-688C58B9C737}"/>
    <dgm:cxn modelId="{38C4C85D-1934-4E72-B539-7389B246D216}" type="presOf" srcId="{301D5E2B-B5EB-4CAE-A3E8-D0D2345E39D7}" destId="{F7AD06AE-8DE2-497E-ABBF-7A9D996E29B0}" srcOrd="0" destOrd="0" presId="urn:microsoft.com/office/officeart/2005/8/layout/matrix3"/>
    <dgm:cxn modelId="{FE4D7B5E-8766-4705-B626-D74D57365CE9}" type="presOf" srcId="{20DF0839-6324-4076-83F7-D2F26E79A5C8}" destId="{4E60EC4A-A3C0-4366-BD34-F63128D4DD63}" srcOrd="0" destOrd="0" presId="urn:microsoft.com/office/officeart/2005/8/layout/matrix3"/>
    <dgm:cxn modelId="{87A13B6E-C5AF-4F86-A2FC-17E5BD1AEA6E}" srcId="{301D5E2B-B5EB-4CAE-A3E8-D0D2345E39D7}" destId="{20DF0839-6324-4076-83F7-D2F26E79A5C8}" srcOrd="0" destOrd="0" parTransId="{85C57847-DCFD-42EA-8E30-E6EC90962893}" sibTransId="{E774E61F-A30E-49B9-A583-264633211A4B}"/>
    <dgm:cxn modelId="{83206490-E421-417D-BD45-80B8AD45E07A}" srcId="{301D5E2B-B5EB-4CAE-A3E8-D0D2345E39D7}" destId="{C01094C7-54D9-4569-B34D-83AA09DE5D24}" srcOrd="3" destOrd="0" parTransId="{D2016F6C-5082-4E3A-A59D-C7C09EA61922}" sibTransId="{389EAE80-D352-4BE7-9416-5B3A822E6D3B}"/>
    <dgm:cxn modelId="{4D306DBA-38AD-4280-BFBD-FAA4C8BE410C}" type="presOf" srcId="{C01094C7-54D9-4569-B34D-83AA09DE5D24}" destId="{5699F81E-8594-49BE-9D9B-0EBD0026D327}" srcOrd="0" destOrd="0" presId="urn:microsoft.com/office/officeart/2005/8/layout/matrix3"/>
    <dgm:cxn modelId="{9B9C80BD-A8CE-45C9-934B-EFB45AEFC1DE}" type="presOf" srcId="{026E2DE2-8FCE-45E4-8973-969C0CF93415}" destId="{9667063B-8120-40E6-A482-88086195E6B7}" srcOrd="0" destOrd="0" presId="urn:microsoft.com/office/officeart/2005/8/layout/matrix3"/>
    <dgm:cxn modelId="{FC889EE2-296E-4038-BDDC-A6E82EBE32D4}" srcId="{301D5E2B-B5EB-4CAE-A3E8-D0D2345E39D7}" destId="{A9FDFCCD-33D9-4612-A3CB-6711884909E3}" srcOrd="1" destOrd="0" parTransId="{DE317030-E9D9-4DCE-9408-B5C9CC3CB2FD}" sibTransId="{C69D2466-AE1A-4131-8C9F-3FF403C6285D}"/>
    <dgm:cxn modelId="{08A5D753-F644-48C9-9AC5-757CAC5EB21C}" type="presParOf" srcId="{F7AD06AE-8DE2-497E-ABBF-7A9D996E29B0}" destId="{0E332E7C-954B-4D44-9607-44A7AD905CBE}" srcOrd="0" destOrd="0" presId="urn:microsoft.com/office/officeart/2005/8/layout/matrix3"/>
    <dgm:cxn modelId="{37345DFD-E9C8-40F7-917A-EBED06AF18EB}" type="presParOf" srcId="{F7AD06AE-8DE2-497E-ABBF-7A9D996E29B0}" destId="{4E60EC4A-A3C0-4366-BD34-F63128D4DD63}" srcOrd="1" destOrd="0" presId="urn:microsoft.com/office/officeart/2005/8/layout/matrix3"/>
    <dgm:cxn modelId="{8B10FF65-F4EF-4535-A4B6-25F82CBA5C4D}" type="presParOf" srcId="{F7AD06AE-8DE2-497E-ABBF-7A9D996E29B0}" destId="{DD317D16-5B40-4FF5-8407-CFAD84D9CDD7}" srcOrd="2" destOrd="0" presId="urn:microsoft.com/office/officeart/2005/8/layout/matrix3"/>
    <dgm:cxn modelId="{8CA1B315-7327-41E9-8FD4-DCB5892C9B5A}" type="presParOf" srcId="{F7AD06AE-8DE2-497E-ABBF-7A9D996E29B0}" destId="{9667063B-8120-40E6-A482-88086195E6B7}" srcOrd="3" destOrd="0" presId="urn:microsoft.com/office/officeart/2005/8/layout/matrix3"/>
    <dgm:cxn modelId="{8AAFCE32-F9E2-4638-8B59-D13E2EE41F14}" type="presParOf" srcId="{F7AD06AE-8DE2-497E-ABBF-7A9D996E29B0}" destId="{5699F81E-8594-49BE-9D9B-0EBD0026D327}"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E2E44D-FE8B-43BF-9F55-B023E3FAA465}"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GB"/>
        </a:p>
      </dgm:t>
    </dgm:pt>
    <dgm:pt modelId="{BC1D24C1-5E0F-4C78-B53D-ECC2D775258C}">
      <dgm:prSet/>
      <dgm:spPr/>
      <dgm:t>
        <a:bodyPr/>
        <a:lstStyle/>
        <a:p>
          <a:r>
            <a:rPr lang="en-GB" b="1" dirty="0"/>
            <a:t>Shareholders have limited liability</a:t>
          </a:r>
        </a:p>
      </dgm:t>
    </dgm:pt>
    <dgm:pt modelId="{DE612B5D-E93E-4107-8DBD-0466831B4307}" type="parTrans" cxnId="{EFCF46A8-2EC7-49AD-A91D-BE6C0E194C2A}">
      <dgm:prSet/>
      <dgm:spPr/>
      <dgm:t>
        <a:bodyPr/>
        <a:lstStyle/>
        <a:p>
          <a:endParaRPr lang="en-GB"/>
        </a:p>
      </dgm:t>
    </dgm:pt>
    <dgm:pt modelId="{92AFA820-BCAE-4704-A1FF-BF3014DF56CD}" type="sibTrans" cxnId="{EFCF46A8-2EC7-49AD-A91D-BE6C0E194C2A}">
      <dgm:prSet/>
      <dgm:spPr/>
      <dgm:t>
        <a:bodyPr/>
        <a:lstStyle/>
        <a:p>
          <a:endParaRPr lang="en-GB"/>
        </a:p>
      </dgm:t>
    </dgm:pt>
    <dgm:pt modelId="{07B1F290-CC03-4321-B48C-2D7EACCA9F09}">
      <dgm:prSet/>
      <dgm:spPr/>
      <dgm:t>
        <a:bodyPr/>
        <a:lstStyle/>
        <a:p>
          <a:r>
            <a:rPr lang="en-GB" b="1" dirty="0"/>
            <a:t>Increased capital by offering shares to the public via the stock exchange</a:t>
          </a:r>
        </a:p>
      </dgm:t>
    </dgm:pt>
    <dgm:pt modelId="{B7A7836A-D860-4DC9-9776-09E4D639062F}" type="parTrans" cxnId="{320A4439-E49F-4408-829B-7DD1EDD8FEC7}">
      <dgm:prSet/>
      <dgm:spPr/>
      <dgm:t>
        <a:bodyPr/>
        <a:lstStyle/>
        <a:p>
          <a:endParaRPr lang="en-GB"/>
        </a:p>
      </dgm:t>
    </dgm:pt>
    <dgm:pt modelId="{FC6FB71E-0D10-4DED-9384-34A93728ED1A}" type="sibTrans" cxnId="{320A4439-E49F-4408-829B-7DD1EDD8FEC7}">
      <dgm:prSet/>
      <dgm:spPr/>
      <dgm:t>
        <a:bodyPr/>
        <a:lstStyle/>
        <a:p>
          <a:endParaRPr lang="en-GB"/>
        </a:p>
      </dgm:t>
    </dgm:pt>
    <dgm:pt modelId="{19E51BEA-A6D8-4240-A02B-D549F8C6CA7C}">
      <dgm:prSet/>
      <dgm:spPr/>
      <dgm:t>
        <a:bodyPr/>
        <a:lstStyle/>
        <a:p>
          <a:r>
            <a:rPr lang="en-GB" b="1" dirty="0"/>
            <a:t>Increased negotiation opportunities (economies of scale)</a:t>
          </a:r>
        </a:p>
      </dgm:t>
    </dgm:pt>
    <dgm:pt modelId="{2EFBD37F-0010-489E-9CE9-476C568FAB7B}" type="parTrans" cxnId="{5BDD074C-28EB-4603-BA4A-7869FF4B1113}">
      <dgm:prSet/>
      <dgm:spPr/>
      <dgm:t>
        <a:bodyPr/>
        <a:lstStyle/>
        <a:p>
          <a:endParaRPr lang="en-GB"/>
        </a:p>
      </dgm:t>
    </dgm:pt>
    <dgm:pt modelId="{0E88169D-D887-40B7-89D5-78374743B0B7}" type="sibTrans" cxnId="{5BDD074C-28EB-4603-BA4A-7869FF4B1113}">
      <dgm:prSet/>
      <dgm:spPr/>
      <dgm:t>
        <a:bodyPr/>
        <a:lstStyle/>
        <a:p>
          <a:endParaRPr lang="en-GB"/>
        </a:p>
      </dgm:t>
    </dgm:pt>
    <dgm:pt modelId="{8B2F755E-333A-430C-9CEC-DDEB0CBEA5A6}">
      <dgm:prSet/>
      <dgm:spPr/>
      <dgm:t>
        <a:bodyPr/>
        <a:lstStyle/>
        <a:p>
          <a:r>
            <a:rPr lang="en-GB" b="1" dirty="0"/>
            <a:t>Brand prestige and assurance</a:t>
          </a:r>
        </a:p>
      </dgm:t>
    </dgm:pt>
    <dgm:pt modelId="{80EBA38E-DEEE-4E6B-BEFA-81A5C57C53E3}" type="parTrans" cxnId="{601B79AB-9CA3-4C62-AEC8-45873C2B8231}">
      <dgm:prSet/>
      <dgm:spPr/>
      <dgm:t>
        <a:bodyPr/>
        <a:lstStyle/>
        <a:p>
          <a:endParaRPr lang="en-GB"/>
        </a:p>
      </dgm:t>
    </dgm:pt>
    <dgm:pt modelId="{A26FD3A1-241F-431D-BEB7-844CE734392D}" type="sibTrans" cxnId="{601B79AB-9CA3-4C62-AEC8-45873C2B8231}">
      <dgm:prSet/>
      <dgm:spPr/>
      <dgm:t>
        <a:bodyPr/>
        <a:lstStyle/>
        <a:p>
          <a:endParaRPr lang="en-GB"/>
        </a:p>
      </dgm:t>
    </dgm:pt>
    <dgm:pt modelId="{3B1E34FD-CDB6-415A-A10D-089293AEC4D1}" type="pres">
      <dgm:prSet presAssocID="{07E2E44D-FE8B-43BF-9F55-B023E3FAA465}" presName="matrix" presStyleCnt="0">
        <dgm:presLayoutVars>
          <dgm:chMax val="1"/>
          <dgm:dir/>
          <dgm:resizeHandles val="exact"/>
        </dgm:presLayoutVars>
      </dgm:prSet>
      <dgm:spPr/>
    </dgm:pt>
    <dgm:pt modelId="{D00F1CCE-1C00-4DE7-9071-39AFCC9FE5A8}" type="pres">
      <dgm:prSet presAssocID="{07E2E44D-FE8B-43BF-9F55-B023E3FAA465}" presName="diamond" presStyleLbl="bgShp" presStyleIdx="0" presStyleCnt="1"/>
      <dgm:spPr/>
    </dgm:pt>
    <dgm:pt modelId="{B28CD083-B008-45E3-AD95-8DA397510D2C}" type="pres">
      <dgm:prSet presAssocID="{07E2E44D-FE8B-43BF-9F55-B023E3FAA465}" presName="quad1" presStyleLbl="node1" presStyleIdx="0" presStyleCnt="4">
        <dgm:presLayoutVars>
          <dgm:chMax val="0"/>
          <dgm:chPref val="0"/>
          <dgm:bulletEnabled val="1"/>
        </dgm:presLayoutVars>
      </dgm:prSet>
      <dgm:spPr/>
    </dgm:pt>
    <dgm:pt modelId="{CB5572E0-BDED-42A5-A6AB-1738654D5BE3}" type="pres">
      <dgm:prSet presAssocID="{07E2E44D-FE8B-43BF-9F55-B023E3FAA465}" presName="quad2" presStyleLbl="node1" presStyleIdx="1" presStyleCnt="4">
        <dgm:presLayoutVars>
          <dgm:chMax val="0"/>
          <dgm:chPref val="0"/>
          <dgm:bulletEnabled val="1"/>
        </dgm:presLayoutVars>
      </dgm:prSet>
      <dgm:spPr/>
    </dgm:pt>
    <dgm:pt modelId="{2CAB9166-5E94-4593-BA84-6DD747E2C2F5}" type="pres">
      <dgm:prSet presAssocID="{07E2E44D-FE8B-43BF-9F55-B023E3FAA465}" presName="quad3" presStyleLbl="node1" presStyleIdx="2" presStyleCnt="4">
        <dgm:presLayoutVars>
          <dgm:chMax val="0"/>
          <dgm:chPref val="0"/>
          <dgm:bulletEnabled val="1"/>
        </dgm:presLayoutVars>
      </dgm:prSet>
      <dgm:spPr/>
    </dgm:pt>
    <dgm:pt modelId="{1AF8EB8F-B92A-486A-B05F-9DA76702DFCC}" type="pres">
      <dgm:prSet presAssocID="{07E2E44D-FE8B-43BF-9F55-B023E3FAA465}" presName="quad4" presStyleLbl="node1" presStyleIdx="3" presStyleCnt="4">
        <dgm:presLayoutVars>
          <dgm:chMax val="0"/>
          <dgm:chPref val="0"/>
          <dgm:bulletEnabled val="1"/>
        </dgm:presLayoutVars>
      </dgm:prSet>
      <dgm:spPr/>
    </dgm:pt>
  </dgm:ptLst>
  <dgm:cxnLst>
    <dgm:cxn modelId="{49D26208-4B4B-4A7E-AA80-8A3D13143583}" type="presOf" srcId="{19E51BEA-A6D8-4240-A02B-D549F8C6CA7C}" destId="{2CAB9166-5E94-4593-BA84-6DD747E2C2F5}" srcOrd="0" destOrd="0" presId="urn:microsoft.com/office/officeart/2005/8/layout/matrix3"/>
    <dgm:cxn modelId="{D9CF0518-62F3-4F45-A96B-A378CF22107C}" type="presOf" srcId="{8B2F755E-333A-430C-9CEC-DDEB0CBEA5A6}" destId="{1AF8EB8F-B92A-486A-B05F-9DA76702DFCC}" srcOrd="0" destOrd="0" presId="urn:microsoft.com/office/officeart/2005/8/layout/matrix3"/>
    <dgm:cxn modelId="{320A4439-E49F-4408-829B-7DD1EDD8FEC7}" srcId="{07E2E44D-FE8B-43BF-9F55-B023E3FAA465}" destId="{07B1F290-CC03-4321-B48C-2D7EACCA9F09}" srcOrd="1" destOrd="0" parTransId="{B7A7836A-D860-4DC9-9776-09E4D639062F}" sibTransId="{FC6FB71E-0D10-4DED-9384-34A93728ED1A}"/>
    <dgm:cxn modelId="{541CFC5C-35E2-4848-8844-C5F7C05B29E4}" type="presOf" srcId="{BC1D24C1-5E0F-4C78-B53D-ECC2D775258C}" destId="{B28CD083-B008-45E3-AD95-8DA397510D2C}" srcOrd="0" destOrd="0" presId="urn:microsoft.com/office/officeart/2005/8/layout/matrix3"/>
    <dgm:cxn modelId="{CC82EA4A-96C3-4B15-ADA1-D5A73B92CDA0}" type="presOf" srcId="{07E2E44D-FE8B-43BF-9F55-B023E3FAA465}" destId="{3B1E34FD-CDB6-415A-A10D-089293AEC4D1}" srcOrd="0" destOrd="0" presId="urn:microsoft.com/office/officeart/2005/8/layout/matrix3"/>
    <dgm:cxn modelId="{5BDD074C-28EB-4603-BA4A-7869FF4B1113}" srcId="{07E2E44D-FE8B-43BF-9F55-B023E3FAA465}" destId="{19E51BEA-A6D8-4240-A02B-D549F8C6CA7C}" srcOrd="2" destOrd="0" parTransId="{2EFBD37F-0010-489E-9CE9-476C568FAB7B}" sibTransId="{0E88169D-D887-40B7-89D5-78374743B0B7}"/>
    <dgm:cxn modelId="{BC035CA7-DA6A-41C2-9F36-FD528D099991}" type="presOf" srcId="{07B1F290-CC03-4321-B48C-2D7EACCA9F09}" destId="{CB5572E0-BDED-42A5-A6AB-1738654D5BE3}" srcOrd="0" destOrd="0" presId="urn:microsoft.com/office/officeart/2005/8/layout/matrix3"/>
    <dgm:cxn modelId="{EFCF46A8-2EC7-49AD-A91D-BE6C0E194C2A}" srcId="{07E2E44D-FE8B-43BF-9F55-B023E3FAA465}" destId="{BC1D24C1-5E0F-4C78-B53D-ECC2D775258C}" srcOrd="0" destOrd="0" parTransId="{DE612B5D-E93E-4107-8DBD-0466831B4307}" sibTransId="{92AFA820-BCAE-4704-A1FF-BF3014DF56CD}"/>
    <dgm:cxn modelId="{601B79AB-9CA3-4C62-AEC8-45873C2B8231}" srcId="{07E2E44D-FE8B-43BF-9F55-B023E3FAA465}" destId="{8B2F755E-333A-430C-9CEC-DDEB0CBEA5A6}" srcOrd="3" destOrd="0" parTransId="{80EBA38E-DEEE-4E6B-BEFA-81A5C57C53E3}" sibTransId="{A26FD3A1-241F-431D-BEB7-844CE734392D}"/>
    <dgm:cxn modelId="{475EC6B8-4D22-48A9-9F53-7C63F5401962}" type="presParOf" srcId="{3B1E34FD-CDB6-415A-A10D-089293AEC4D1}" destId="{D00F1CCE-1C00-4DE7-9071-39AFCC9FE5A8}" srcOrd="0" destOrd="0" presId="urn:microsoft.com/office/officeart/2005/8/layout/matrix3"/>
    <dgm:cxn modelId="{50BCA021-B010-452A-9A87-61A06F306B01}" type="presParOf" srcId="{3B1E34FD-CDB6-415A-A10D-089293AEC4D1}" destId="{B28CD083-B008-45E3-AD95-8DA397510D2C}" srcOrd="1" destOrd="0" presId="urn:microsoft.com/office/officeart/2005/8/layout/matrix3"/>
    <dgm:cxn modelId="{547BC525-8862-432A-894B-0E8EE7840579}" type="presParOf" srcId="{3B1E34FD-CDB6-415A-A10D-089293AEC4D1}" destId="{CB5572E0-BDED-42A5-A6AB-1738654D5BE3}" srcOrd="2" destOrd="0" presId="urn:microsoft.com/office/officeart/2005/8/layout/matrix3"/>
    <dgm:cxn modelId="{9708FF64-5C15-42C1-A038-6C5E4D5D76BE}" type="presParOf" srcId="{3B1E34FD-CDB6-415A-A10D-089293AEC4D1}" destId="{2CAB9166-5E94-4593-BA84-6DD747E2C2F5}" srcOrd="3" destOrd="0" presId="urn:microsoft.com/office/officeart/2005/8/layout/matrix3"/>
    <dgm:cxn modelId="{89E70421-7E99-4673-BE2C-1C835A9BA6EB}" type="presParOf" srcId="{3B1E34FD-CDB6-415A-A10D-089293AEC4D1}" destId="{1AF8EB8F-B92A-486A-B05F-9DA76702DFC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F10F99-4B6E-47EE-B0C8-352826CDBF43}" type="doc">
      <dgm:prSet loTypeId="urn:microsoft.com/office/officeart/2005/8/layout/matrix3" loCatId="matrix" qsTypeId="urn:microsoft.com/office/officeart/2005/8/quickstyle/simple1" qsCatId="simple" csTypeId="urn:microsoft.com/office/officeart/2005/8/colors/accent2_2" csCatId="accent2"/>
      <dgm:spPr/>
      <dgm:t>
        <a:bodyPr/>
        <a:lstStyle/>
        <a:p>
          <a:endParaRPr lang="en-GB"/>
        </a:p>
      </dgm:t>
    </dgm:pt>
    <dgm:pt modelId="{67CAC163-D588-4FCF-A2E2-05DC53DF17CC}">
      <dgm:prSet custT="1"/>
      <dgm:spPr/>
      <dgm:t>
        <a:bodyPr/>
        <a:lstStyle/>
        <a:p>
          <a:r>
            <a:rPr lang="en-GB" sz="1100" b="1" dirty="0"/>
            <a:t>Expensive to set up</a:t>
          </a:r>
        </a:p>
      </dgm:t>
    </dgm:pt>
    <dgm:pt modelId="{7F7DC2DF-2F07-476D-8623-E6F82B935A10}" type="parTrans" cxnId="{49BA0173-DD68-4C53-8D43-FB7E4E44EF5C}">
      <dgm:prSet/>
      <dgm:spPr/>
      <dgm:t>
        <a:bodyPr/>
        <a:lstStyle/>
        <a:p>
          <a:endParaRPr lang="en-GB"/>
        </a:p>
      </dgm:t>
    </dgm:pt>
    <dgm:pt modelId="{8BCCF32F-79EF-47F9-923C-21C450C89BE2}" type="sibTrans" cxnId="{49BA0173-DD68-4C53-8D43-FB7E4E44EF5C}">
      <dgm:prSet/>
      <dgm:spPr/>
      <dgm:t>
        <a:bodyPr/>
        <a:lstStyle/>
        <a:p>
          <a:endParaRPr lang="en-GB"/>
        </a:p>
      </dgm:t>
    </dgm:pt>
    <dgm:pt modelId="{4C5BEF51-923F-47ED-AA55-D4C6B7A89E08}">
      <dgm:prSet custT="1"/>
      <dgm:spPr/>
      <dgm:t>
        <a:bodyPr/>
        <a:lstStyle/>
        <a:p>
          <a:r>
            <a:rPr lang="en-GB" sz="1100" b="1" dirty="0"/>
            <a:t>Increased legal requirements</a:t>
          </a:r>
        </a:p>
      </dgm:t>
    </dgm:pt>
    <dgm:pt modelId="{461FCBC2-693D-49DD-8135-8F99F346BE44}" type="parTrans" cxnId="{421286FE-0F7D-4802-89E1-25C47375C82F}">
      <dgm:prSet/>
      <dgm:spPr/>
      <dgm:t>
        <a:bodyPr/>
        <a:lstStyle/>
        <a:p>
          <a:endParaRPr lang="en-GB"/>
        </a:p>
      </dgm:t>
    </dgm:pt>
    <dgm:pt modelId="{3FAAFB78-59FB-418E-9B89-49D6C3803552}" type="sibTrans" cxnId="{421286FE-0F7D-4802-89E1-25C47375C82F}">
      <dgm:prSet/>
      <dgm:spPr/>
      <dgm:t>
        <a:bodyPr/>
        <a:lstStyle/>
        <a:p>
          <a:endParaRPr lang="en-GB"/>
        </a:p>
      </dgm:t>
    </dgm:pt>
    <dgm:pt modelId="{F13789B5-4B1E-489A-84DA-5D8C4F9A80E2}">
      <dgm:prSet custT="1"/>
      <dgm:spPr/>
      <dgm:t>
        <a:bodyPr/>
        <a:lstStyle/>
        <a:p>
          <a:r>
            <a:rPr lang="en-GB" sz="1100" b="1" dirty="0"/>
            <a:t>More complex accounting and reporting requirements</a:t>
          </a:r>
        </a:p>
      </dgm:t>
    </dgm:pt>
    <dgm:pt modelId="{1F8301E4-25A1-4CE9-A409-99050C88628E}" type="parTrans" cxnId="{013DEB2C-903B-459B-9EE4-194F14344040}">
      <dgm:prSet/>
      <dgm:spPr/>
      <dgm:t>
        <a:bodyPr/>
        <a:lstStyle/>
        <a:p>
          <a:endParaRPr lang="en-GB"/>
        </a:p>
      </dgm:t>
    </dgm:pt>
    <dgm:pt modelId="{D32BA452-F4C2-4C36-8E1E-2F896496581F}" type="sibTrans" cxnId="{013DEB2C-903B-459B-9EE4-194F14344040}">
      <dgm:prSet/>
      <dgm:spPr/>
      <dgm:t>
        <a:bodyPr/>
        <a:lstStyle/>
        <a:p>
          <a:endParaRPr lang="en-GB"/>
        </a:p>
      </dgm:t>
    </dgm:pt>
    <dgm:pt modelId="{0EF7E083-CFA6-4ACB-A022-55F611500EA9}">
      <dgm:prSet custT="1"/>
      <dgm:spPr/>
      <dgm:t>
        <a:bodyPr/>
        <a:lstStyle/>
        <a:p>
          <a:r>
            <a:rPr lang="en-GB" sz="1100" b="1" dirty="0"/>
            <a:t>Increased public scrutiny </a:t>
          </a:r>
        </a:p>
      </dgm:t>
    </dgm:pt>
    <dgm:pt modelId="{E220A8AB-BA90-4114-963A-BAF55A9C27FA}" type="parTrans" cxnId="{275677A9-3107-4A83-9154-D6FD95E85354}">
      <dgm:prSet/>
      <dgm:spPr/>
      <dgm:t>
        <a:bodyPr/>
        <a:lstStyle/>
        <a:p>
          <a:endParaRPr lang="en-GB"/>
        </a:p>
      </dgm:t>
    </dgm:pt>
    <dgm:pt modelId="{0A7EE44D-0126-4A1E-8B00-FF891B229119}" type="sibTrans" cxnId="{275677A9-3107-4A83-9154-D6FD95E85354}">
      <dgm:prSet/>
      <dgm:spPr/>
      <dgm:t>
        <a:bodyPr/>
        <a:lstStyle/>
        <a:p>
          <a:endParaRPr lang="en-GB"/>
        </a:p>
      </dgm:t>
    </dgm:pt>
    <dgm:pt modelId="{5F5A4611-BC19-4AFB-8007-483C69FBC5D8}" type="pres">
      <dgm:prSet presAssocID="{AEF10F99-4B6E-47EE-B0C8-352826CDBF43}" presName="matrix" presStyleCnt="0">
        <dgm:presLayoutVars>
          <dgm:chMax val="1"/>
          <dgm:dir/>
          <dgm:resizeHandles val="exact"/>
        </dgm:presLayoutVars>
      </dgm:prSet>
      <dgm:spPr/>
    </dgm:pt>
    <dgm:pt modelId="{CCDFD4F1-ED38-45D7-8CFC-03D0FB81A6F5}" type="pres">
      <dgm:prSet presAssocID="{AEF10F99-4B6E-47EE-B0C8-352826CDBF43}" presName="diamond" presStyleLbl="bgShp" presStyleIdx="0" presStyleCnt="1"/>
      <dgm:spPr/>
    </dgm:pt>
    <dgm:pt modelId="{BAA76C08-1B73-4530-BD8A-8B8B2334AE1F}" type="pres">
      <dgm:prSet presAssocID="{AEF10F99-4B6E-47EE-B0C8-352826CDBF43}" presName="quad1" presStyleLbl="node1" presStyleIdx="0" presStyleCnt="4">
        <dgm:presLayoutVars>
          <dgm:chMax val="0"/>
          <dgm:chPref val="0"/>
          <dgm:bulletEnabled val="1"/>
        </dgm:presLayoutVars>
      </dgm:prSet>
      <dgm:spPr/>
    </dgm:pt>
    <dgm:pt modelId="{23920054-F9DA-4952-BBF8-7A120E84E882}" type="pres">
      <dgm:prSet presAssocID="{AEF10F99-4B6E-47EE-B0C8-352826CDBF43}" presName="quad2" presStyleLbl="node1" presStyleIdx="1" presStyleCnt="4">
        <dgm:presLayoutVars>
          <dgm:chMax val="0"/>
          <dgm:chPref val="0"/>
          <dgm:bulletEnabled val="1"/>
        </dgm:presLayoutVars>
      </dgm:prSet>
      <dgm:spPr/>
    </dgm:pt>
    <dgm:pt modelId="{9BEC29E6-A414-4415-9FCB-24A9E6D24196}" type="pres">
      <dgm:prSet presAssocID="{AEF10F99-4B6E-47EE-B0C8-352826CDBF43}" presName="quad3" presStyleLbl="node1" presStyleIdx="2" presStyleCnt="4">
        <dgm:presLayoutVars>
          <dgm:chMax val="0"/>
          <dgm:chPref val="0"/>
          <dgm:bulletEnabled val="1"/>
        </dgm:presLayoutVars>
      </dgm:prSet>
      <dgm:spPr/>
    </dgm:pt>
    <dgm:pt modelId="{AB86B767-9CDC-451E-BD40-D38D3BC9FE79}" type="pres">
      <dgm:prSet presAssocID="{AEF10F99-4B6E-47EE-B0C8-352826CDBF43}" presName="quad4" presStyleLbl="node1" presStyleIdx="3" presStyleCnt="4">
        <dgm:presLayoutVars>
          <dgm:chMax val="0"/>
          <dgm:chPref val="0"/>
          <dgm:bulletEnabled val="1"/>
        </dgm:presLayoutVars>
      </dgm:prSet>
      <dgm:spPr/>
    </dgm:pt>
  </dgm:ptLst>
  <dgm:cxnLst>
    <dgm:cxn modelId="{013DEB2C-903B-459B-9EE4-194F14344040}" srcId="{AEF10F99-4B6E-47EE-B0C8-352826CDBF43}" destId="{F13789B5-4B1E-489A-84DA-5D8C4F9A80E2}" srcOrd="2" destOrd="0" parTransId="{1F8301E4-25A1-4CE9-A409-99050C88628E}" sibTransId="{D32BA452-F4C2-4C36-8E1E-2F896496581F}"/>
    <dgm:cxn modelId="{5EDD705F-5C44-4A1C-9FB9-F9764C865B15}" type="presOf" srcId="{67CAC163-D588-4FCF-A2E2-05DC53DF17CC}" destId="{BAA76C08-1B73-4530-BD8A-8B8B2334AE1F}" srcOrd="0" destOrd="0" presId="urn:microsoft.com/office/officeart/2005/8/layout/matrix3"/>
    <dgm:cxn modelId="{E23C4851-27B3-461B-927F-0D9E08870F6A}" type="presOf" srcId="{AEF10F99-4B6E-47EE-B0C8-352826CDBF43}" destId="{5F5A4611-BC19-4AFB-8007-483C69FBC5D8}" srcOrd="0" destOrd="0" presId="urn:microsoft.com/office/officeart/2005/8/layout/matrix3"/>
    <dgm:cxn modelId="{49BA0173-DD68-4C53-8D43-FB7E4E44EF5C}" srcId="{AEF10F99-4B6E-47EE-B0C8-352826CDBF43}" destId="{67CAC163-D588-4FCF-A2E2-05DC53DF17CC}" srcOrd="0" destOrd="0" parTransId="{7F7DC2DF-2F07-476D-8623-E6F82B935A10}" sibTransId="{8BCCF32F-79EF-47F9-923C-21C450C89BE2}"/>
    <dgm:cxn modelId="{61F2B588-1631-4426-95FF-CBC0FB253A32}" type="presOf" srcId="{0EF7E083-CFA6-4ACB-A022-55F611500EA9}" destId="{AB86B767-9CDC-451E-BD40-D38D3BC9FE79}" srcOrd="0" destOrd="0" presId="urn:microsoft.com/office/officeart/2005/8/layout/matrix3"/>
    <dgm:cxn modelId="{275677A9-3107-4A83-9154-D6FD95E85354}" srcId="{AEF10F99-4B6E-47EE-B0C8-352826CDBF43}" destId="{0EF7E083-CFA6-4ACB-A022-55F611500EA9}" srcOrd="3" destOrd="0" parTransId="{E220A8AB-BA90-4114-963A-BAF55A9C27FA}" sibTransId="{0A7EE44D-0126-4A1E-8B00-FF891B229119}"/>
    <dgm:cxn modelId="{0A3070B5-D9C4-40EB-A84A-A0A88FF64EED}" type="presOf" srcId="{F13789B5-4B1E-489A-84DA-5D8C4F9A80E2}" destId="{9BEC29E6-A414-4415-9FCB-24A9E6D24196}" srcOrd="0" destOrd="0" presId="urn:microsoft.com/office/officeart/2005/8/layout/matrix3"/>
    <dgm:cxn modelId="{F8C5B6B9-2286-4B39-A411-53A163BDFE61}" type="presOf" srcId="{4C5BEF51-923F-47ED-AA55-D4C6B7A89E08}" destId="{23920054-F9DA-4952-BBF8-7A120E84E882}" srcOrd="0" destOrd="0" presId="urn:microsoft.com/office/officeart/2005/8/layout/matrix3"/>
    <dgm:cxn modelId="{421286FE-0F7D-4802-89E1-25C47375C82F}" srcId="{AEF10F99-4B6E-47EE-B0C8-352826CDBF43}" destId="{4C5BEF51-923F-47ED-AA55-D4C6B7A89E08}" srcOrd="1" destOrd="0" parTransId="{461FCBC2-693D-49DD-8135-8F99F346BE44}" sibTransId="{3FAAFB78-59FB-418E-9B89-49D6C3803552}"/>
    <dgm:cxn modelId="{D14A8A0E-287B-4B04-A861-342E918A5D09}" type="presParOf" srcId="{5F5A4611-BC19-4AFB-8007-483C69FBC5D8}" destId="{CCDFD4F1-ED38-45D7-8CFC-03D0FB81A6F5}" srcOrd="0" destOrd="0" presId="urn:microsoft.com/office/officeart/2005/8/layout/matrix3"/>
    <dgm:cxn modelId="{B8F4C9BE-BBA3-4D05-B409-FC7BE704B073}" type="presParOf" srcId="{5F5A4611-BC19-4AFB-8007-483C69FBC5D8}" destId="{BAA76C08-1B73-4530-BD8A-8B8B2334AE1F}" srcOrd="1" destOrd="0" presId="urn:microsoft.com/office/officeart/2005/8/layout/matrix3"/>
    <dgm:cxn modelId="{8D2A6AF1-F9D2-48C8-85FF-44926E4A419A}" type="presParOf" srcId="{5F5A4611-BC19-4AFB-8007-483C69FBC5D8}" destId="{23920054-F9DA-4952-BBF8-7A120E84E882}" srcOrd="2" destOrd="0" presId="urn:microsoft.com/office/officeart/2005/8/layout/matrix3"/>
    <dgm:cxn modelId="{71B7BA45-0139-489C-84D5-47550ECDD107}" type="presParOf" srcId="{5F5A4611-BC19-4AFB-8007-483C69FBC5D8}" destId="{9BEC29E6-A414-4415-9FCB-24A9E6D24196}" srcOrd="3" destOrd="0" presId="urn:microsoft.com/office/officeart/2005/8/layout/matrix3"/>
    <dgm:cxn modelId="{78EB0454-AE43-4ED8-AFB1-832051AB35D4}" type="presParOf" srcId="{5F5A4611-BC19-4AFB-8007-483C69FBC5D8}" destId="{AB86B767-9CDC-451E-BD40-D38D3BC9FE79}"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E3845-B078-47D8-B5D6-D1DEC3A1E66D}">
      <dsp:nvSpPr>
        <dsp:cNvPr id="0" name=""/>
        <dsp:cNvSpPr/>
      </dsp:nvSpPr>
      <dsp:spPr>
        <a:xfrm>
          <a:off x="6107" y="1298482"/>
          <a:ext cx="2591727" cy="304909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AD85853-B6B9-4BD8-AA9B-C20E2F9EA682}">
      <dsp:nvSpPr>
        <dsp:cNvPr id="0" name=""/>
        <dsp:cNvSpPr/>
      </dsp:nvSpPr>
      <dsp:spPr>
        <a:xfrm>
          <a:off x="135694" y="1420446"/>
          <a:ext cx="2332554" cy="19819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E08DD2-1C5E-4C8A-ABAF-77250E09D70D}">
      <dsp:nvSpPr>
        <dsp:cNvPr id="0" name=""/>
        <dsp:cNvSpPr/>
      </dsp:nvSpPr>
      <dsp:spPr>
        <a:xfrm>
          <a:off x="135694" y="3707288"/>
          <a:ext cx="2332554" cy="5183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Private</a:t>
          </a:r>
        </a:p>
      </dsp:txBody>
      <dsp:txXfrm>
        <a:off x="135694" y="3707288"/>
        <a:ext cx="2332554" cy="518321"/>
      </dsp:txXfrm>
    </dsp:sp>
    <dsp:sp modelId="{114477CC-B75D-4277-A928-F8EBEBE81DB2}">
      <dsp:nvSpPr>
        <dsp:cNvPr id="0" name=""/>
        <dsp:cNvSpPr/>
      </dsp:nvSpPr>
      <dsp:spPr>
        <a:xfrm>
          <a:off x="135694" y="3402355"/>
          <a:ext cx="2332554" cy="30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135694" y="3402355"/>
        <a:ext cx="2332554" cy="304933"/>
      </dsp:txXfrm>
    </dsp:sp>
    <dsp:sp modelId="{C0A5428A-CBBB-40DF-8CE4-63FE737D4772}">
      <dsp:nvSpPr>
        <dsp:cNvPr id="0" name=""/>
        <dsp:cNvSpPr/>
      </dsp:nvSpPr>
      <dsp:spPr>
        <a:xfrm>
          <a:off x="3069307" y="1298482"/>
          <a:ext cx="2591727" cy="304909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B7547F-A813-4DEF-A818-3B2F53292203}">
      <dsp:nvSpPr>
        <dsp:cNvPr id="0" name=""/>
        <dsp:cNvSpPr/>
      </dsp:nvSpPr>
      <dsp:spPr>
        <a:xfrm>
          <a:off x="3198893" y="1420446"/>
          <a:ext cx="2332554" cy="19819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488815-268E-4D5B-B646-09B16825E657}">
      <dsp:nvSpPr>
        <dsp:cNvPr id="0" name=""/>
        <dsp:cNvSpPr/>
      </dsp:nvSpPr>
      <dsp:spPr>
        <a:xfrm>
          <a:off x="3198893" y="3707288"/>
          <a:ext cx="2332554" cy="5183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Public</a:t>
          </a:r>
        </a:p>
      </dsp:txBody>
      <dsp:txXfrm>
        <a:off x="3198893" y="3707288"/>
        <a:ext cx="2332554" cy="518321"/>
      </dsp:txXfrm>
    </dsp:sp>
    <dsp:sp modelId="{83948060-E0D7-4D32-A328-AE63C5E9B6B0}">
      <dsp:nvSpPr>
        <dsp:cNvPr id="0" name=""/>
        <dsp:cNvSpPr/>
      </dsp:nvSpPr>
      <dsp:spPr>
        <a:xfrm>
          <a:off x="3198893" y="3402355"/>
          <a:ext cx="2332554" cy="30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198893" y="3402355"/>
        <a:ext cx="2332554" cy="304933"/>
      </dsp:txXfrm>
    </dsp:sp>
    <dsp:sp modelId="{69B852B0-DEC9-455C-898D-6BD5B394F73D}">
      <dsp:nvSpPr>
        <dsp:cNvPr id="0" name=""/>
        <dsp:cNvSpPr/>
      </dsp:nvSpPr>
      <dsp:spPr>
        <a:xfrm>
          <a:off x="6132507" y="1298482"/>
          <a:ext cx="2591727" cy="304909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A44A85-8D9C-458F-B9AE-E9ACC1DC58A6}">
      <dsp:nvSpPr>
        <dsp:cNvPr id="0" name=""/>
        <dsp:cNvSpPr/>
      </dsp:nvSpPr>
      <dsp:spPr>
        <a:xfrm>
          <a:off x="6262093" y="1420446"/>
          <a:ext cx="2332554" cy="198190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A12C6D-45B6-413A-A7F2-139831887B07}">
      <dsp:nvSpPr>
        <dsp:cNvPr id="0" name=""/>
        <dsp:cNvSpPr/>
      </dsp:nvSpPr>
      <dsp:spPr>
        <a:xfrm>
          <a:off x="6262093" y="3707288"/>
          <a:ext cx="2332554" cy="5183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Not-for-profit</a:t>
          </a:r>
        </a:p>
      </dsp:txBody>
      <dsp:txXfrm>
        <a:off x="6262093" y="3707288"/>
        <a:ext cx="2332554" cy="518321"/>
      </dsp:txXfrm>
    </dsp:sp>
    <dsp:sp modelId="{087D42D8-3BEF-4836-BDF5-2D6C6AC1748E}">
      <dsp:nvSpPr>
        <dsp:cNvPr id="0" name=""/>
        <dsp:cNvSpPr/>
      </dsp:nvSpPr>
      <dsp:spPr>
        <a:xfrm>
          <a:off x="6262093" y="3402355"/>
          <a:ext cx="2332554" cy="304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6262093" y="3402355"/>
        <a:ext cx="2332554" cy="3049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4DE5A-33A2-442D-B37F-3EF04E1C6F38}">
      <dsp:nvSpPr>
        <dsp:cNvPr id="0" name=""/>
        <dsp:cNvSpPr/>
      </dsp:nvSpPr>
      <dsp:spPr>
        <a:xfrm>
          <a:off x="1774230" y="33424"/>
          <a:ext cx="1604383" cy="160438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Democratic business model</a:t>
          </a:r>
        </a:p>
      </dsp:txBody>
      <dsp:txXfrm>
        <a:off x="1988148" y="314191"/>
        <a:ext cx="1176548" cy="721972"/>
      </dsp:txXfrm>
    </dsp:sp>
    <dsp:sp modelId="{7739D6B0-DCB2-4449-A2A8-32B841B593C0}">
      <dsp:nvSpPr>
        <dsp:cNvPr id="0" name=""/>
        <dsp:cNvSpPr/>
      </dsp:nvSpPr>
      <dsp:spPr>
        <a:xfrm>
          <a:off x="2353145" y="1036164"/>
          <a:ext cx="1604383" cy="160438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Easy to set up</a:t>
          </a:r>
        </a:p>
      </dsp:txBody>
      <dsp:txXfrm>
        <a:off x="2843819" y="1450630"/>
        <a:ext cx="962630" cy="882411"/>
      </dsp:txXfrm>
    </dsp:sp>
    <dsp:sp modelId="{5FFC557B-A171-4963-AF2D-67F4FB0DD6DA}">
      <dsp:nvSpPr>
        <dsp:cNvPr id="0" name=""/>
        <dsp:cNvSpPr/>
      </dsp:nvSpPr>
      <dsp:spPr>
        <a:xfrm>
          <a:off x="1195315" y="1036164"/>
          <a:ext cx="1604383" cy="160438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Limited liability for members</a:t>
          </a:r>
        </a:p>
      </dsp:txBody>
      <dsp:txXfrm>
        <a:off x="1346394" y="1450630"/>
        <a:ext cx="962630" cy="8824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2C234-1D1B-4A38-B9D8-8965A77A7D40}">
      <dsp:nvSpPr>
        <dsp:cNvPr id="0" name=""/>
        <dsp:cNvSpPr/>
      </dsp:nvSpPr>
      <dsp:spPr>
        <a:xfrm>
          <a:off x="2295230" y="33424"/>
          <a:ext cx="1604383" cy="160438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Limited funding opportunities</a:t>
          </a:r>
        </a:p>
      </dsp:txBody>
      <dsp:txXfrm>
        <a:off x="2509147" y="314191"/>
        <a:ext cx="1176548" cy="721972"/>
      </dsp:txXfrm>
    </dsp:sp>
    <dsp:sp modelId="{79C27036-0BD5-4761-8AB1-222DF7049998}">
      <dsp:nvSpPr>
        <dsp:cNvPr id="0" name=""/>
        <dsp:cNvSpPr/>
      </dsp:nvSpPr>
      <dsp:spPr>
        <a:xfrm>
          <a:off x="2874145" y="1036164"/>
          <a:ext cx="1604383" cy="160438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Not suitable for all types of business</a:t>
          </a:r>
        </a:p>
      </dsp:txBody>
      <dsp:txXfrm>
        <a:off x="3364819" y="1450630"/>
        <a:ext cx="962630" cy="882411"/>
      </dsp:txXfrm>
    </dsp:sp>
    <dsp:sp modelId="{05361792-5C97-4317-9895-481EE846FD9C}">
      <dsp:nvSpPr>
        <dsp:cNvPr id="0" name=""/>
        <dsp:cNvSpPr/>
      </dsp:nvSpPr>
      <dsp:spPr>
        <a:xfrm>
          <a:off x="1716314" y="1036164"/>
          <a:ext cx="1604383" cy="160438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Can lack clearly define roles and responsibilities</a:t>
          </a:r>
        </a:p>
      </dsp:txBody>
      <dsp:txXfrm>
        <a:off x="1867394" y="1450630"/>
        <a:ext cx="962630" cy="8824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E36BB-FA6D-4A64-8D54-0D7B0965B2AE}">
      <dsp:nvSpPr>
        <dsp:cNvPr id="0" name=""/>
        <dsp:cNvSpPr/>
      </dsp:nvSpPr>
      <dsp:spPr>
        <a:xfrm>
          <a:off x="1452" y="1413847"/>
          <a:ext cx="1669810" cy="8349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Primary</a:t>
          </a:r>
        </a:p>
      </dsp:txBody>
      <dsp:txXfrm>
        <a:off x="25906" y="1438301"/>
        <a:ext cx="1620902" cy="785997"/>
      </dsp:txXfrm>
    </dsp:sp>
    <dsp:sp modelId="{FF7277AE-BD47-4770-A555-AFD638190295}">
      <dsp:nvSpPr>
        <dsp:cNvPr id="0" name=""/>
        <dsp:cNvSpPr/>
      </dsp:nvSpPr>
      <dsp:spPr>
        <a:xfrm>
          <a:off x="2088715" y="1413847"/>
          <a:ext cx="1669810" cy="83490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Secondary</a:t>
          </a:r>
        </a:p>
      </dsp:txBody>
      <dsp:txXfrm>
        <a:off x="2113169" y="1438301"/>
        <a:ext cx="1620902" cy="785997"/>
      </dsp:txXfrm>
    </dsp:sp>
    <dsp:sp modelId="{E4041CE7-224F-4330-86EB-2AAC81B4DFDD}">
      <dsp:nvSpPr>
        <dsp:cNvPr id="0" name=""/>
        <dsp:cNvSpPr/>
      </dsp:nvSpPr>
      <dsp:spPr>
        <a:xfrm>
          <a:off x="4175978" y="1413847"/>
          <a:ext cx="1669810" cy="8349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Tertiary</a:t>
          </a:r>
        </a:p>
      </dsp:txBody>
      <dsp:txXfrm>
        <a:off x="4200432" y="1438301"/>
        <a:ext cx="1620902" cy="785997"/>
      </dsp:txXfrm>
    </dsp:sp>
    <dsp:sp modelId="{ED9AD262-E41E-409A-8B5A-EEDDA76DE228}">
      <dsp:nvSpPr>
        <dsp:cNvPr id="0" name=""/>
        <dsp:cNvSpPr/>
      </dsp:nvSpPr>
      <dsp:spPr>
        <a:xfrm>
          <a:off x="6263241" y="1413847"/>
          <a:ext cx="1669810" cy="8349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Quaternary </a:t>
          </a:r>
        </a:p>
      </dsp:txBody>
      <dsp:txXfrm>
        <a:off x="6287695" y="1438301"/>
        <a:ext cx="1620902" cy="785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ECE72-5DD0-4154-96EE-2ADED3349E94}">
      <dsp:nvSpPr>
        <dsp:cNvPr id="0" name=""/>
        <dsp:cNvSpPr/>
      </dsp:nvSpPr>
      <dsp:spPr>
        <a:xfrm>
          <a:off x="1222469" y="0"/>
          <a:ext cx="2853202" cy="2853202"/>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BEFFD-74CF-408E-9AFF-890B1A75593C}">
      <dsp:nvSpPr>
        <dsp:cNvPr id="0" name=""/>
        <dsp:cNvSpPr/>
      </dsp:nvSpPr>
      <dsp:spPr>
        <a:xfrm>
          <a:off x="1493523" y="271054"/>
          <a:ext cx="1112749" cy="11127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Easy to set up</a:t>
          </a:r>
        </a:p>
      </dsp:txBody>
      <dsp:txXfrm>
        <a:off x="1547843" y="325374"/>
        <a:ext cx="1004109" cy="1004109"/>
      </dsp:txXfrm>
    </dsp:sp>
    <dsp:sp modelId="{A029918A-F111-4CD5-83FC-ED4DBE110674}">
      <dsp:nvSpPr>
        <dsp:cNvPr id="0" name=""/>
        <dsp:cNvSpPr/>
      </dsp:nvSpPr>
      <dsp:spPr>
        <a:xfrm>
          <a:off x="2691869" y="271054"/>
          <a:ext cx="1112749" cy="11127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Owner has complete freedom over business decisions</a:t>
          </a:r>
        </a:p>
      </dsp:txBody>
      <dsp:txXfrm>
        <a:off x="2746189" y="325374"/>
        <a:ext cx="1004109" cy="1004109"/>
      </dsp:txXfrm>
    </dsp:sp>
    <dsp:sp modelId="{D2CCB3BF-29C9-43A3-B6B6-C6AA102839BD}">
      <dsp:nvSpPr>
        <dsp:cNvPr id="0" name=""/>
        <dsp:cNvSpPr/>
      </dsp:nvSpPr>
      <dsp:spPr>
        <a:xfrm>
          <a:off x="1493523" y="1469399"/>
          <a:ext cx="1112749" cy="11127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Low start up costs</a:t>
          </a:r>
        </a:p>
      </dsp:txBody>
      <dsp:txXfrm>
        <a:off x="1547843" y="1523719"/>
        <a:ext cx="1004109" cy="1004109"/>
      </dsp:txXfrm>
    </dsp:sp>
    <dsp:sp modelId="{8480B67D-FCAA-4E2E-9E38-3707A533C7A6}">
      <dsp:nvSpPr>
        <dsp:cNvPr id="0" name=""/>
        <dsp:cNvSpPr/>
      </dsp:nvSpPr>
      <dsp:spPr>
        <a:xfrm>
          <a:off x="2691869" y="1464147"/>
          <a:ext cx="1112749" cy="11127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Owner retains 100% of the profits </a:t>
          </a:r>
        </a:p>
      </dsp:txBody>
      <dsp:txXfrm>
        <a:off x="2746189" y="1518467"/>
        <a:ext cx="1004109" cy="1004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7CD42-362E-42C0-A8ED-97D25332A48F}">
      <dsp:nvSpPr>
        <dsp:cNvPr id="0" name=""/>
        <dsp:cNvSpPr/>
      </dsp:nvSpPr>
      <dsp:spPr>
        <a:xfrm>
          <a:off x="1355446" y="0"/>
          <a:ext cx="2853202" cy="285320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0F2E4-3A04-4953-94A3-245C24DE16FA}">
      <dsp:nvSpPr>
        <dsp:cNvPr id="0" name=""/>
        <dsp:cNvSpPr/>
      </dsp:nvSpPr>
      <dsp:spPr>
        <a:xfrm>
          <a:off x="1626500" y="271054"/>
          <a:ext cx="1112749" cy="11127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No separate business entity</a:t>
          </a:r>
        </a:p>
      </dsp:txBody>
      <dsp:txXfrm>
        <a:off x="1680820" y="325374"/>
        <a:ext cx="1004109" cy="1004109"/>
      </dsp:txXfrm>
    </dsp:sp>
    <dsp:sp modelId="{B75E56D3-D1A9-4771-AC13-8F15243D4761}">
      <dsp:nvSpPr>
        <dsp:cNvPr id="0" name=""/>
        <dsp:cNvSpPr/>
      </dsp:nvSpPr>
      <dsp:spPr>
        <a:xfrm>
          <a:off x="2824845" y="271054"/>
          <a:ext cx="1112749" cy="11127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Unlimited liability</a:t>
          </a:r>
        </a:p>
      </dsp:txBody>
      <dsp:txXfrm>
        <a:off x="2879165" y="325374"/>
        <a:ext cx="1004109" cy="1004109"/>
      </dsp:txXfrm>
    </dsp:sp>
    <dsp:sp modelId="{4BD73736-8005-4730-A1F3-CD3237C40F6A}">
      <dsp:nvSpPr>
        <dsp:cNvPr id="0" name=""/>
        <dsp:cNvSpPr/>
      </dsp:nvSpPr>
      <dsp:spPr>
        <a:xfrm>
          <a:off x="1626500" y="1469399"/>
          <a:ext cx="1112749" cy="11127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Long working hours, which can be lonely and very pressurised</a:t>
          </a:r>
        </a:p>
      </dsp:txBody>
      <dsp:txXfrm>
        <a:off x="1680820" y="1523719"/>
        <a:ext cx="1004109" cy="1004109"/>
      </dsp:txXfrm>
    </dsp:sp>
    <dsp:sp modelId="{B6F4D12A-4055-4681-8EAF-03224466A362}">
      <dsp:nvSpPr>
        <dsp:cNvPr id="0" name=""/>
        <dsp:cNvSpPr/>
      </dsp:nvSpPr>
      <dsp:spPr>
        <a:xfrm>
          <a:off x="2824845" y="1469399"/>
          <a:ext cx="1112749" cy="11127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Additional responsibility i.e. admin, bookkeeping, and marketing</a:t>
          </a:r>
        </a:p>
      </dsp:txBody>
      <dsp:txXfrm>
        <a:off x="2879165" y="1523719"/>
        <a:ext cx="1004109" cy="1004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496CE-88FC-4D7A-A3A4-B0F6CA8BBA95}">
      <dsp:nvSpPr>
        <dsp:cNvPr id="0" name=""/>
        <dsp:cNvSpPr/>
      </dsp:nvSpPr>
      <dsp:spPr>
        <a:xfrm>
          <a:off x="967084" y="0"/>
          <a:ext cx="2751385" cy="275138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725698-668A-43FB-BC7C-927A8A940446}">
      <dsp:nvSpPr>
        <dsp:cNvPr id="0" name=""/>
        <dsp:cNvSpPr/>
      </dsp:nvSpPr>
      <dsp:spPr>
        <a:xfrm>
          <a:off x="1228466" y="261381"/>
          <a:ext cx="1073040" cy="1073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Potential for disagreements </a:t>
          </a:r>
        </a:p>
      </dsp:txBody>
      <dsp:txXfrm>
        <a:off x="1280847" y="313762"/>
        <a:ext cx="968278" cy="968278"/>
      </dsp:txXfrm>
    </dsp:sp>
    <dsp:sp modelId="{F706A84D-20F3-4E40-83C1-D43F0B67C190}">
      <dsp:nvSpPr>
        <dsp:cNvPr id="0" name=""/>
        <dsp:cNvSpPr/>
      </dsp:nvSpPr>
      <dsp:spPr>
        <a:xfrm>
          <a:off x="2384047" y="261381"/>
          <a:ext cx="1073040" cy="1073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Profits have to be shared</a:t>
          </a:r>
        </a:p>
      </dsp:txBody>
      <dsp:txXfrm>
        <a:off x="2436428" y="313762"/>
        <a:ext cx="968278" cy="968278"/>
      </dsp:txXfrm>
    </dsp:sp>
    <dsp:sp modelId="{323D0226-3972-47DB-AFF6-A04E59DEDD2F}">
      <dsp:nvSpPr>
        <dsp:cNvPr id="0" name=""/>
        <dsp:cNvSpPr/>
      </dsp:nvSpPr>
      <dsp:spPr>
        <a:xfrm>
          <a:off x="1228466" y="1416963"/>
          <a:ext cx="1073040" cy="1073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Unlimited liability shared between partners</a:t>
          </a:r>
        </a:p>
      </dsp:txBody>
      <dsp:txXfrm>
        <a:off x="1280847" y="1469344"/>
        <a:ext cx="968278" cy="968278"/>
      </dsp:txXfrm>
    </dsp:sp>
    <dsp:sp modelId="{9C96948E-E7FE-45CD-A71F-EDC5291CB3D6}">
      <dsp:nvSpPr>
        <dsp:cNvPr id="0" name=""/>
        <dsp:cNvSpPr/>
      </dsp:nvSpPr>
      <dsp:spPr>
        <a:xfrm>
          <a:off x="2384047" y="1416963"/>
          <a:ext cx="1073040" cy="1073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Additional responsibility i.e. admin, bookkeeping, and marketing</a:t>
          </a:r>
        </a:p>
      </dsp:txBody>
      <dsp:txXfrm>
        <a:off x="2436428" y="1469344"/>
        <a:ext cx="968278" cy="968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5025A-14FD-449C-B846-8B3A3306C979}">
      <dsp:nvSpPr>
        <dsp:cNvPr id="0" name=""/>
        <dsp:cNvSpPr/>
      </dsp:nvSpPr>
      <dsp:spPr>
        <a:xfrm>
          <a:off x="956094" y="0"/>
          <a:ext cx="2836116" cy="2836116"/>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2DEBC-BE49-43BF-9830-ED0B9800611A}">
      <dsp:nvSpPr>
        <dsp:cNvPr id="0" name=""/>
        <dsp:cNvSpPr/>
      </dsp:nvSpPr>
      <dsp:spPr>
        <a:xfrm>
          <a:off x="1225526" y="269431"/>
          <a:ext cx="1106085" cy="11060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Shared expertise</a:t>
          </a:r>
        </a:p>
      </dsp:txBody>
      <dsp:txXfrm>
        <a:off x="1279521" y="323426"/>
        <a:ext cx="998095" cy="998095"/>
      </dsp:txXfrm>
    </dsp:sp>
    <dsp:sp modelId="{BD3A054F-B424-4D12-8001-23E8FE1A4E9C}">
      <dsp:nvSpPr>
        <dsp:cNvPr id="0" name=""/>
        <dsp:cNvSpPr/>
      </dsp:nvSpPr>
      <dsp:spPr>
        <a:xfrm>
          <a:off x="2416694" y="269431"/>
          <a:ext cx="1106085" cy="11060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Shared workload and responsibility</a:t>
          </a:r>
        </a:p>
      </dsp:txBody>
      <dsp:txXfrm>
        <a:off x="2470689" y="323426"/>
        <a:ext cx="998095" cy="998095"/>
      </dsp:txXfrm>
    </dsp:sp>
    <dsp:sp modelId="{5F45E165-8180-43BF-9179-ED3BC54A2A42}">
      <dsp:nvSpPr>
        <dsp:cNvPr id="0" name=""/>
        <dsp:cNvSpPr/>
      </dsp:nvSpPr>
      <dsp:spPr>
        <a:xfrm>
          <a:off x="1225526" y="1460599"/>
          <a:ext cx="1106085" cy="11060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Low start up costs</a:t>
          </a:r>
        </a:p>
      </dsp:txBody>
      <dsp:txXfrm>
        <a:off x="1279521" y="1514594"/>
        <a:ext cx="998095" cy="998095"/>
      </dsp:txXfrm>
    </dsp:sp>
    <dsp:sp modelId="{09D4EFEB-8881-4926-9ECC-ABE788134EFD}">
      <dsp:nvSpPr>
        <dsp:cNvPr id="0" name=""/>
        <dsp:cNvSpPr/>
      </dsp:nvSpPr>
      <dsp:spPr>
        <a:xfrm>
          <a:off x="2416694" y="1460599"/>
          <a:ext cx="1106085" cy="11060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Greater borrowing power </a:t>
          </a:r>
        </a:p>
      </dsp:txBody>
      <dsp:txXfrm>
        <a:off x="2470689" y="1514594"/>
        <a:ext cx="998095" cy="998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63D08-B440-4CF2-9E5F-1CF025122DA5}">
      <dsp:nvSpPr>
        <dsp:cNvPr id="0" name=""/>
        <dsp:cNvSpPr/>
      </dsp:nvSpPr>
      <dsp:spPr>
        <a:xfrm>
          <a:off x="1506765" y="0"/>
          <a:ext cx="2756910" cy="275691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38A0EA-35A6-42AE-AEDD-5E98CA34C6FA}">
      <dsp:nvSpPr>
        <dsp:cNvPr id="0" name=""/>
        <dsp:cNvSpPr/>
      </dsp:nvSpPr>
      <dsp:spPr>
        <a:xfrm>
          <a:off x="1768672" y="261906"/>
          <a:ext cx="1075195" cy="10751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Separate legal entity</a:t>
          </a:r>
        </a:p>
      </dsp:txBody>
      <dsp:txXfrm>
        <a:off x="1821159" y="314393"/>
        <a:ext cx="970221" cy="970221"/>
      </dsp:txXfrm>
    </dsp:sp>
    <dsp:sp modelId="{8424E8AB-AB28-433F-B9B1-84674378775A}">
      <dsp:nvSpPr>
        <dsp:cNvPr id="0" name=""/>
        <dsp:cNvSpPr/>
      </dsp:nvSpPr>
      <dsp:spPr>
        <a:xfrm>
          <a:off x="2926574" y="261906"/>
          <a:ext cx="1075195" cy="10751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Limited liability </a:t>
          </a:r>
        </a:p>
      </dsp:txBody>
      <dsp:txXfrm>
        <a:off x="2979061" y="314393"/>
        <a:ext cx="970221" cy="970221"/>
      </dsp:txXfrm>
    </dsp:sp>
    <dsp:sp modelId="{48DA8FD4-ABD1-44DC-A42F-6433364B3058}">
      <dsp:nvSpPr>
        <dsp:cNvPr id="0" name=""/>
        <dsp:cNvSpPr/>
      </dsp:nvSpPr>
      <dsp:spPr>
        <a:xfrm>
          <a:off x="1768672" y="1419809"/>
          <a:ext cx="1075195" cy="10751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Supports professional reputation and builds trust in the business</a:t>
          </a:r>
        </a:p>
      </dsp:txBody>
      <dsp:txXfrm>
        <a:off x="1821159" y="1472296"/>
        <a:ext cx="970221" cy="970221"/>
      </dsp:txXfrm>
    </dsp:sp>
    <dsp:sp modelId="{6B61A4F8-ED19-4DB1-91E0-195983C61904}">
      <dsp:nvSpPr>
        <dsp:cNvPr id="0" name=""/>
        <dsp:cNvSpPr/>
      </dsp:nvSpPr>
      <dsp:spPr>
        <a:xfrm>
          <a:off x="2926574" y="1419809"/>
          <a:ext cx="1075195" cy="10751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Tax efficient  </a:t>
          </a:r>
        </a:p>
      </dsp:txBody>
      <dsp:txXfrm>
        <a:off x="2979061" y="1472296"/>
        <a:ext cx="970221" cy="9702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32E7C-954B-4D44-9607-44A7AD905CBE}">
      <dsp:nvSpPr>
        <dsp:cNvPr id="0" name=""/>
        <dsp:cNvSpPr/>
      </dsp:nvSpPr>
      <dsp:spPr>
        <a:xfrm>
          <a:off x="1185490" y="0"/>
          <a:ext cx="2811877" cy="281187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0EC4A-A3C0-4366-BD34-F63128D4DD63}">
      <dsp:nvSpPr>
        <dsp:cNvPr id="0" name=""/>
        <dsp:cNvSpPr/>
      </dsp:nvSpPr>
      <dsp:spPr>
        <a:xfrm>
          <a:off x="1452618" y="267128"/>
          <a:ext cx="1096632" cy="10966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Any assets belong to the business rather than the owners</a:t>
          </a:r>
        </a:p>
      </dsp:txBody>
      <dsp:txXfrm>
        <a:off x="1506151" y="320661"/>
        <a:ext cx="989566" cy="989566"/>
      </dsp:txXfrm>
    </dsp:sp>
    <dsp:sp modelId="{DD317D16-5B40-4FF5-8407-CFAD84D9CDD7}">
      <dsp:nvSpPr>
        <dsp:cNvPr id="0" name=""/>
        <dsp:cNvSpPr/>
      </dsp:nvSpPr>
      <dsp:spPr>
        <a:xfrm>
          <a:off x="2633606" y="267128"/>
          <a:ext cx="1096632" cy="10966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Getting paid can be more complicated for a shareholder</a:t>
          </a:r>
        </a:p>
      </dsp:txBody>
      <dsp:txXfrm>
        <a:off x="2687139" y="320661"/>
        <a:ext cx="989566" cy="989566"/>
      </dsp:txXfrm>
    </dsp:sp>
    <dsp:sp modelId="{9667063B-8120-40E6-A482-88086195E6B7}">
      <dsp:nvSpPr>
        <dsp:cNvPr id="0" name=""/>
        <dsp:cNvSpPr/>
      </dsp:nvSpPr>
      <dsp:spPr>
        <a:xfrm>
          <a:off x="1452618" y="1448116"/>
          <a:ext cx="1096632" cy="10966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Increased admin costs and legal requirements</a:t>
          </a:r>
        </a:p>
      </dsp:txBody>
      <dsp:txXfrm>
        <a:off x="1506151" y="1501649"/>
        <a:ext cx="989566" cy="989566"/>
      </dsp:txXfrm>
    </dsp:sp>
    <dsp:sp modelId="{5699F81E-8594-49BE-9D9B-0EBD0026D327}">
      <dsp:nvSpPr>
        <dsp:cNvPr id="0" name=""/>
        <dsp:cNvSpPr/>
      </dsp:nvSpPr>
      <dsp:spPr>
        <a:xfrm>
          <a:off x="2633606" y="1448116"/>
          <a:ext cx="1096632" cy="10966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Legally the company has to publicly disclosure key information </a:t>
          </a:r>
        </a:p>
      </dsp:txBody>
      <dsp:txXfrm>
        <a:off x="2687139" y="1501649"/>
        <a:ext cx="989566" cy="9895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1CCE-1C00-4DE7-9071-39AFCC9FE5A8}">
      <dsp:nvSpPr>
        <dsp:cNvPr id="0" name=""/>
        <dsp:cNvSpPr/>
      </dsp:nvSpPr>
      <dsp:spPr>
        <a:xfrm>
          <a:off x="1948083" y="0"/>
          <a:ext cx="2958958" cy="2958958"/>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8CD083-B008-45E3-AD95-8DA397510D2C}">
      <dsp:nvSpPr>
        <dsp:cNvPr id="0" name=""/>
        <dsp:cNvSpPr/>
      </dsp:nvSpPr>
      <dsp:spPr>
        <a:xfrm>
          <a:off x="2229184" y="281101"/>
          <a:ext cx="1153993" cy="11539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Shareholders have limited liability</a:t>
          </a:r>
        </a:p>
      </dsp:txBody>
      <dsp:txXfrm>
        <a:off x="2285517" y="337434"/>
        <a:ext cx="1041327" cy="1041327"/>
      </dsp:txXfrm>
    </dsp:sp>
    <dsp:sp modelId="{CB5572E0-BDED-42A5-A6AB-1738654D5BE3}">
      <dsp:nvSpPr>
        <dsp:cNvPr id="0" name=""/>
        <dsp:cNvSpPr/>
      </dsp:nvSpPr>
      <dsp:spPr>
        <a:xfrm>
          <a:off x="3471946" y="281101"/>
          <a:ext cx="1153993" cy="11539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Increased capital by offering shares to the public via the stock exchange</a:t>
          </a:r>
        </a:p>
      </dsp:txBody>
      <dsp:txXfrm>
        <a:off x="3528279" y="337434"/>
        <a:ext cx="1041327" cy="1041327"/>
      </dsp:txXfrm>
    </dsp:sp>
    <dsp:sp modelId="{2CAB9166-5E94-4593-BA84-6DD747E2C2F5}">
      <dsp:nvSpPr>
        <dsp:cNvPr id="0" name=""/>
        <dsp:cNvSpPr/>
      </dsp:nvSpPr>
      <dsp:spPr>
        <a:xfrm>
          <a:off x="2229184" y="1523863"/>
          <a:ext cx="1153993" cy="11539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Increased negotiation opportunities (economies of scale)</a:t>
          </a:r>
        </a:p>
      </dsp:txBody>
      <dsp:txXfrm>
        <a:off x="2285517" y="1580196"/>
        <a:ext cx="1041327" cy="1041327"/>
      </dsp:txXfrm>
    </dsp:sp>
    <dsp:sp modelId="{1AF8EB8F-B92A-486A-B05F-9DA76702DFCC}">
      <dsp:nvSpPr>
        <dsp:cNvPr id="0" name=""/>
        <dsp:cNvSpPr/>
      </dsp:nvSpPr>
      <dsp:spPr>
        <a:xfrm>
          <a:off x="3471946" y="1523863"/>
          <a:ext cx="1153993" cy="11539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Brand prestige and assurance</a:t>
          </a:r>
        </a:p>
      </dsp:txBody>
      <dsp:txXfrm>
        <a:off x="3528279" y="1580196"/>
        <a:ext cx="1041327" cy="10413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FD4F1-ED38-45D7-8CFC-03D0FB81A6F5}">
      <dsp:nvSpPr>
        <dsp:cNvPr id="0" name=""/>
        <dsp:cNvSpPr/>
      </dsp:nvSpPr>
      <dsp:spPr>
        <a:xfrm>
          <a:off x="1573048" y="0"/>
          <a:ext cx="2978657" cy="297865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76C08-1B73-4530-BD8A-8B8B2334AE1F}">
      <dsp:nvSpPr>
        <dsp:cNvPr id="0" name=""/>
        <dsp:cNvSpPr/>
      </dsp:nvSpPr>
      <dsp:spPr>
        <a:xfrm>
          <a:off x="1856021" y="282972"/>
          <a:ext cx="1161676" cy="1161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Expensive to set up</a:t>
          </a:r>
        </a:p>
      </dsp:txBody>
      <dsp:txXfrm>
        <a:off x="1912729" y="339680"/>
        <a:ext cx="1048260" cy="1048260"/>
      </dsp:txXfrm>
    </dsp:sp>
    <dsp:sp modelId="{23920054-F9DA-4952-BBF8-7A120E84E882}">
      <dsp:nvSpPr>
        <dsp:cNvPr id="0" name=""/>
        <dsp:cNvSpPr/>
      </dsp:nvSpPr>
      <dsp:spPr>
        <a:xfrm>
          <a:off x="3107057" y="282972"/>
          <a:ext cx="1161676" cy="1161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Increased legal requirements</a:t>
          </a:r>
        </a:p>
      </dsp:txBody>
      <dsp:txXfrm>
        <a:off x="3163765" y="339680"/>
        <a:ext cx="1048260" cy="1048260"/>
      </dsp:txXfrm>
    </dsp:sp>
    <dsp:sp modelId="{9BEC29E6-A414-4415-9FCB-24A9E6D24196}">
      <dsp:nvSpPr>
        <dsp:cNvPr id="0" name=""/>
        <dsp:cNvSpPr/>
      </dsp:nvSpPr>
      <dsp:spPr>
        <a:xfrm>
          <a:off x="1856021" y="1534008"/>
          <a:ext cx="1161676" cy="1161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More complex accounting and reporting requirements</a:t>
          </a:r>
        </a:p>
      </dsp:txBody>
      <dsp:txXfrm>
        <a:off x="1912729" y="1590716"/>
        <a:ext cx="1048260" cy="1048260"/>
      </dsp:txXfrm>
    </dsp:sp>
    <dsp:sp modelId="{AB86B767-9CDC-451E-BD40-D38D3BC9FE79}">
      <dsp:nvSpPr>
        <dsp:cNvPr id="0" name=""/>
        <dsp:cNvSpPr/>
      </dsp:nvSpPr>
      <dsp:spPr>
        <a:xfrm>
          <a:off x="3107057" y="1534008"/>
          <a:ext cx="1161676" cy="11616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Increased public scrutiny </a:t>
          </a:r>
        </a:p>
      </dsp:txBody>
      <dsp:txXfrm>
        <a:off x="3163765" y="1590716"/>
        <a:ext cx="1048260" cy="104826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841C5-1F68-4AAA-B911-9C5DF4068C15}" type="datetimeFigureOut">
              <a:rPr lang="en-GB" smtClean="0"/>
              <a:t>06/03/2023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65695-A730-4944-8327-E299F90589F2}" type="slidenum">
              <a:rPr lang="en-GB" smtClean="0"/>
              <a:t>‹#›</a:t>
            </a:fld>
            <a:endParaRPr lang="en-GB"/>
          </a:p>
        </p:txBody>
      </p:sp>
    </p:spTree>
    <p:extLst>
      <p:ext uri="{BB962C8B-B14F-4D97-AF65-F5344CB8AC3E}">
        <p14:creationId xmlns:p14="http://schemas.microsoft.com/office/powerpoint/2010/main" val="46260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https://www.youtube.com/watch?v=BN2cQNNvg_4&amp;t=275s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4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70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BBC (2021): https://www.bbc.co.uk/bitesize/guides/zx3vtyc/revision/1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445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https://corporate.greggs.co.uk/at-a-glance/our-history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0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https://corporate.greggs.co.uk/at-a-glance/our-history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057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https://corporate.greggs.co.uk/at-a-glance/our-history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5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https://www.youtube.com/watch?v=_FGUkxn5kZQ</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27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https://www.startupdonut.co.uk/set-up-a-business/registering-as-a-sole-trader/13-things-you-should-know-about-being-a-sole-trader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65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https://www.startupdonut.co.uk/set-up-a-business/registering-as-a-sole-trader/13-things-you-should-know-about-being-a-sole-trader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07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https://www.startupdonut.co.uk/set-up-a-business/registering-as-a-sole-trader/13-things-you-should-know-about-being-a-sole-trader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71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https://www.startupdonut.co.uk/set-up-a-business/registering-as-a-sole-trader/13-things-you-should-know-about-being-a-sole-trader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5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85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20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64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B04CA-5E62-4BEB-9CA6-BB989D7A6C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666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F90D644A-1ECB-4E31-B6F3-3E54FC8247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Tree>
    <p:extLst>
      <p:ext uri="{BB962C8B-B14F-4D97-AF65-F5344CB8AC3E}">
        <p14:creationId xmlns:p14="http://schemas.microsoft.com/office/powerpoint/2010/main" val="215785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2264F27-B018-43BA-942B-D83C724F35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
        <p:nvSpPr>
          <p:cNvPr id="8" name="Footer Placeholder 4">
            <a:extLst>
              <a:ext uri="{FF2B5EF4-FFF2-40B4-BE49-F238E27FC236}">
                <a16:creationId xmlns:a16="http://schemas.microsoft.com/office/drawing/2014/main" id="{B0C0F89D-155F-4EE0-B60B-77B71521C854}"/>
              </a:ext>
            </a:extLst>
          </p:cNvPr>
          <p:cNvSpPr txBox="1">
            <a:spLocks/>
          </p:cNvSpPr>
          <p:nvPr userDrawn="1"/>
        </p:nvSpPr>
        <p:spPr bwMode="auto">
          <a:xfrm>
            <a:off x="2159000" y="6453189"/>
            <a:ext cx="8161867"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154268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1292C14F-AFB4-4CC6-A3C2-2CD01C9D42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
        <p:nvSpPr>
          <p:cNvPr id="8" name="Footer Placeholder 4">
            <a:extLst>
              <a:ext uri="{FF2B5EF4-FFF2-40B4-BE49-F238E27FC236}">
                <a16:creationId xmlns:a16="http://schemas.microsoft.com/office/drawing/2014/main" id="{69A91E64-28BD-4DA1-A4DE-17EEEACB6620}"/>
              </a:ext>
            </a:extLst>
          </p:cNvPr>
          <p:cNvSpPr txBox="1">
            <a:spLocks/>
          </p:cNvSpPr>
          <p:nvPr userDrawn="1"/>
        </p:nvSpPr>
        <p:spPr bwMode="auto">
          <a:xfrm>
            <a:off x="2159000" y="6453189"/>
            <a:ext cx="8161867"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237119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37AB3604-B0EA-4DB9-B86E-6C8C9606A2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
        <p:nvSpPr>
          <p:cNvPr id="8" name="Footer Placeholder 4">
            <a:extLst>
              <a:ext uri="{FF2B5EF4-FFF2-40B4-BE49-F238E27FC236}">
                <a16:creationId xmlns:a16="http://schemas.microsoft.com/office/drawing/2014/main" id="{6F034EA9-B4F5-48E1-A859-8772F721CE74}"/>
              </a:ext>
            </a:extLst>
          </p:cNvPr>
          <p:cNvSpPr txBox="1">
            <a:spLocks/>
          </p:cNvSpPr>
          <p:nvPr userDrawn="1"/>
        </p:nvSpPr>
        <p:spPr bwMode="auto">
          <a:xfrm>
            <a:off x="2159000" y="6453189"/>
            <a:ext cx="8161867"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1354644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A942AFA5-01B5-4FCC-8F09-4252C0AA4E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
        <p:nvSpPr>
          <p:cNvPr id="8" name="Footer Placeholder 4">
            <a:extLst>
              <a:ext uri="{FF2B5EF4-FFF2-40B4-BE49-F238E27FC236}">
                <a16:creationId xmlns:a16="http://schemas.microsoft.com/office/drawing/2014/main" id="{07962E0B-D5CE-48CC-BA0B-E6A564AB4040}"/>
              </a:ext>
            </a:extLst>
          </p:cNvPr>
          <p:cNvSpPr txBox="1">
            <a:spLocks/>
          </p:cNvSpPr>
          <p:nvPr userDrawn="1"/>
        </p:nvSpPr>
        <p:spPr bwMode="auto">
          <a:xfrm>
            <a:off x="2159000" y="6453189"/>
            <a:ext cx="8161867"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255117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81132404-404B-483C-B9D3-C1C687DDF8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
        <p:nvSpPr>
          <p:cNvPr id="9" name="Footer Placeholder 4">
            <a:extLst>
              <a:ext uri="{FF2B5EF4-FFF2-40B4-BE49-F238E27FC236}">
                <a16:creationId xmlns:a16="http://schemas.microsoft.com/office/drawing/2014/main" id="{D91E0210-510E-4A3B-BEFF-ADC934F6F7EA}"/>
              </a:ext>
            </a:extLst>
          </p:cNvPr>
          <p:cNvSpPr txBox="1">
            <a:spLocks/>
          </p:cNvSpPr>
          <p:nvPr userDrawn="1"/>
        </p:nvSpPr>
        <p:spPr bwMode="auto">
          <a:xfrm>
            <a:off x="2159000" y="6453189"/>
            <a:ext cx="8161867"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63032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E84DBC5-E3EC-499F-9D5A-E009EC723676}" type="slidenum">
              <a:rPr lang="en-GB" smtClean="0"/>
              <a:t>‹#›</a:t>
            </a:fld>
            <a:endParaRPr lang="en-GB" dirty="0"/>
          </a:p>
        </p:txBody>
      </p:sp>
      <p:pic>
        <p:nvPicPr>
          <p:cNvPr id="10" name="Picture 9" descr="A close up of a logo&#10;&#10;Description automatically generated">
            <a:extLst>
              <a:ext uri="{FF2B5EF4-FFF2-40B4-BE49-F238E27FC236}">
                <a16:creationId xmlns:a16="http://schemas.microsoft.com/office/drawing/2014/main" id="{74265FE3-0244-41BE-956E-CFE62C1B28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
        <p:nvSpPr>
          <p:cNvPr id="11" name="Footer Placeholder 4">
            <a:extLst>
              <a:ext uri="{FF2B5EF4-FFF2-40B4-BE49-F238E27FC236}">
                <a16:creationId xmlns:a16="http://schemas.microsoft.com/office/drawing/2014/main" id="{867BA5F9-0256-4CD9-904E-46FFB567B517}"/>
              </a:ext>
            </a:extLst>
          </p:cNvPr>
          <p:cNvSpPr txBox="1">
            <a:spLocks/>
          </p:cNvSpPr>
          <p:nvPr userDrawn="1"/>
        </p:nvSpPr>
        <p:spPr bwMode="auto">
          <a:xfrm>
            <a:off x="2159000" y="6453189"/>
            <a:ext cx="8161867"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120679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E84DBC5-E3EC-499F-9D5A-E009EC72367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6107F001-2E99-4699-909C-BCE1539B8A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
        <p:nvSpPr>
          <p:cNvPr id="7" name="Footer Placeholder 4">
            <a:extLst>
              <a:ext uri="{FF2B5EF4-FFF2-40B4-BE49-F238E27FC236}">
                <a16:creationId xmlns:a16="http://schemas.microsoft.com/office/drawing/2014/main" id="{72BA3CC8-E931-4809-B2CA-ABE44EAD9B4F}"/>
              </a:ext>
            </a:extLst>
          </p:cNvPr>
          <p:cNvSpPr txBox="1">
            <a:spLocks/>
          </p:cNvSpPr>
          <p:nvPr userDrawn="1"/>
        </p:nvSpPr>
        <p:spPr bwMode="auto">
          <a:xfrm>
            <a:off x="2159000" y="6453189"/>
            <a:ext cx="8161867"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238672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E84DBC5-E3EC-499F-9D5A-E009EC723676}" type="slidenum">
              <a:rPr lang="en-GB" smtClean="0"/>
              <a:t>‹#›</a:t>
            </a:fld>
            <a:endParaRPr lang="en-GB" dirty="0"/>
          </a:p>
        </p:txBody>
      </p:sp>
      <p:pic>
        <p:nvPicPr>
          <p:cNvPr id="5" name="Picture 4" descr="A close up of a logo&#10;&#10;Description automatically generated">
            <a:extLst>
              <a:ext uri="{FF2B5EF4-FFF2-40B4-BE49-F238E27FC236}">
                <a16:creationId xmlns:a16="http://schemas.microsoft.com/office/drawing/2014/main" id="{5FBB6E9C-2B93-4520-872E-6CD6ED789D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
        <p:nvSpPr>
          <p:cNvPr id="6" name="Footer Placeholder 4">
            <a:extLst>
              <a:ext uri="{FF2B5EF4-FFF2-40B4-BE49-F238E27FC236}">
                <a16:creationId xmlns:a16="http://schemas.microsoft.com/office/drawing/2014/main" id="{DDF8BEA9-64E0-4BA6-AB0F-D9B6ADC6F87A}"/>
              </a:ext>
            </a:extLst>
          </p:cNvPr>
          <p:cNvSpPr txBox="1">
            <a:spLocks/>
          </p:cNvSpPr>
          <p:nvPr userDrawn="1"/>
        </p:nvSpPr>
        <p:spPr bwMode="auto">
          <a:xfrm>
            <a:off x="2159000" y="6453189"/>
            <a:ext cx="8161867"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7874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E9E6F5FD-4C16-4106-A9BB-F07CA83653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
        <p:nvSpPr>
          <p:cNvPr id="9" name="Footer Placeholder 4">
            <a:extLst>
              <a:ext uri="{FF2B5EF4-FFF2-40B4-BE49-F238E27FC236}">
                <a16:creationId xmlns:a16="http://schemas.microsoft.com/office/drawing/2014/main" id="{67BF68C8-47A8-4E49-B064-1517929D71CB}"/>
              </a:ext>
            </a:extLst>
          </p:cNvPr>
          <p:cNvSpPr txBox="1">
            <a:spLocks/>
          </p:cNvSpPr>
          <p:nvPr userDrawn="1"/>
        </p:nvSpPr>
        <p:spPr bwMode="auto">
          <a:xfrm>
            <a:off x="2159000" y="6453189"/>
            <a:ext cx="8161867"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251475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BA3E4-8F8C-4D4F-8B45-49749870FC9C}" type="datetimeFigureOut">
              <a:rPr lang="en-GB" smtClean="0"/>
              <a:t>06/03/2023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84DBC5-E3EC-499F-9D5A-E009EC723676}" type="slidenum">
              <a:rPr lang="en-GB" smtClean="0"/>
              <a:t>‹#›</a:t>
            </a:fld>
            <a:endParaRPr lang="en-GB" dirty="0"/>
          </a:p>
        </p:txBody>
      </p:sp>
      <p:pic>
        <p:nvPicPr>
          <p:cNvPr id="8" name="Picture 7" descr="A close up of a logo&#10;&#10;Description automatically generated">
            <a:extLst>
              <a:ext uri="{FF2B5EF4-FFF2-40B4-BE49-F238E27FC236}">
                <a16:creationId xmlns:a16="http://schemas.microsoft.com/office/drawing/2014/main" id="{0924638A-DDB4-4266-8B63-2BCCB8A350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
        <p:nvSpPr>
          <p:cNvPr id="9" name="Footer Placeholder 4">
            <a:extLst>
              <a:ext uri="{FF2B5EF4-FFF2-40B4-BE49-F238E27FC236}">
                <a16:creationId xmlns:a16="http://schemas.microsoft.com/office/drawing/2014/main" id="{F64EDBE3-F154-478E-80A7-059C54FE7CA5}"/>
              </a:ext>
            </a:extLst>
          </p:cNvPr>
          <p:cNvSpPr txBox="1">
            <a:spLocks/>
          </p:cNvSpPr>
          <p:nvPr userDrawn="1"/>
        </p:nvSpPr>
        <p:spPr bwMode="auto">
          <a:xfrm>
            <a:off x="2159000" y="6453189"/>
            <a:ext cx="8161867" cy="2873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400" kern="12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FontTx/>
              <a:buNone/>
            </a:pPr>
            <a:r>
              <a:rPr lang="en-GB" altLang="en-US" sz="1100" dirty="0">
                <a:latin typeface="Verdana" panose="020B0604030504040204" pitchFamily="34" charset="0"/>
              </a:rPr>
              <a:t>© Two Teachers 2021. Copying permitted for purchasing institution only.</a:t>
            </a:r>
            <a:r>
              <a:rPr lang="en-GB" altLang="en-US" sz="1100" dirty="0"/>
              <a:t> </a:t>
            </a:r>
          </a:p>
        </p:txBody>
      </p:sp>
    </p:spTree>
    <p:extLst>
      <p:ext uri="{BB962C8B-B14F-4D97-AF65-F5344CB8AC3E}">
        <p14:creationId xmlns:p14="http://schemas.microsoft.com/office/powerpoint/2010/main" val="381627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A3E4-8F8C-4D4F-8B45-49749870FC9C}" type="datetimeFigureOut">
              <a:rPr lang="en-GB" smtClean="0"/>
              <a:t>06/03/2023</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4DBC5-E3EC-499F-9D5A-E009EC72367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5A5D1616-4C9D-4F66-BCD9-2811F8241D0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6245" t="66770" r="45659" b="10209"/>
          <a:stretch/>
        </p:blipFill>
        <p:spPr>
          <a:xfrm>
            <a:off x="1" y="6284062"/>
            <a:ext cx="1598799" cy="573938"/>
          </a:xfrm>
          <a:prstGeom prst="rect">
            <a:avLst/>
          </a:prstGeom>
        </p:spPr>
      </p:pic>
    </p:spTree>
    <p:extLst>
      <p:ext uri="{BB962C8B-B14F-4D97-AF65-F5344CB8AC3E}">
        <p14:creationId xmlns:p14="http://schemas.microsoft.com/office/powerpoint/2010/main" val="3420015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BN2cQNNvg_4?start=275&amp;feature=oembed" TargetMode="External"/><Relationship Id="rId5" Type="http://schemas.openxmlformats.org/officeDocument/2006/relationships/hyperlink" Target="https://www.youtube.com/watch?v=BN2cQNNvg_4&amp;t=275s"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_FGUkxn5kZQ?feature=oembed" TargetMode="External"/><Relationship Id="rId5" Type="http://schemas.openxmlformats.org/officeDocument/2006/relationships/hyperlink" Target="https://www.youtube.com/watch?v=_FGUkxn5kZQ" TargetMode="Externa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7147-0B42-4E58-9C1F-B24D36723101}"/>
              </a:ext>
            </a:extLst>
          </p:cNvPr>
          <p:cNvSpPr>
            <a:spLocks noGrp="1"/>
          </p:cNvSpPr>
          <p:nvPr>
            <p:ph type="title"/>
          </p:nvPr>
        </p:nvSpPr>
        <p:spPr/>
        <p:txBody>
          <a:bodyPr/>
          <a:lstStyle/>
          <a:p>
            <a:r>
              <a:rPr lang="en-GB" dirty="0"/>
              <a:t>BTEC Level 3 in Business</a:t>
            </a:r>
          </a:p>
        </p:txBody>
      </p:sp>
      <p:sp>
        <p:nvSpPr>
          <p:cNvPr id="3" name="Content Placeholder 2">
            <a:extLst>
              <a:ext uri="{FF2B5EF4-FFF2-40B4-BE49-F238E27FC236}">
                <a16:creationId xmlns:a16="http://schemas.microsoft.com/office/drawing/2014/main" id="{6932B107-30E5-475C-9658-6D55CD56102B}"/>
              </a:ext>
            </a:extLst>
          </p:cNvPr>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b="1" dirty="0"/>
              <a:t>Unit 1: Exploring Business</a:t>
            </a:r>
          </a:p>
        </p:txBody>
      </p:sp>
    </p:spTree>
    <p:extLst>
      <p:ext uri="{BB962C8B-B14F-4D97-AF65-F5344CB8AC3E}">
        <p14:creationId xmlns:p14="http://schemas.microsoft.com/office/powerpoint/2010/main" val="4903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p>
        </p:txBody>
      </p:sp>
      <p:pic>
        <p:nvPicPr>
          <p:cNvPr id="4" name="Online Media 3" title="Types of Business Ownership Explained | Sole Traders, Partnerships, LTD, PLC and Franchise">
            <a:hlinkClick r:id="" action="ppaction://media"/>
            <a:extLst>
              <a:ext uri="{FF2B5EF4-FFF2-40B4-BE49-F238E27FC236}">
                <a16:creationId xmlns:a16="http://schemas.microsoft.com/office/drawing/2014/main" id="{D93A6880-3A48-4B2C-B89D-EB0B7F13A6A7}"/>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6" name="TextBox 5">
            <a:extLst>
              <a:ext uri="{FF2B5EF4-FFF2-40B4-BE49-F238E27FC236}">
                <a16:creationId xmlns:a16="http://schemas.microsoft.com/office/drawing/2014/main" id="{7D06D89C-282D-4AD5-8496-D5EAF63FA76D}"/>
              </a:ext>
            </a:extLst>
          </p:cNvPr>
          <p:cNvSpPr txBox="1"/>
          <p:nvPr/>
        </p:nvSpPr>
        <p:spPr>
          <a:xfrm>
            <a:off x="2244725" y="1367523"/>
            <a:ext cx="7073446" cy="369332"/>
          </a:xfrm>
          <a:prstGeom prst="rect">
            <a:avLst/>
          </a:prstGeom>
          <a:noFill/>
        </p:spPr>
        <p:txBody>
          <a:bodyPr wrap="square">
            <a:spAutoFit/>
          </a:bodyPr>
          <a:lstStyle/>
          <a:p>
            <a:pPr defTabSz="457200"/>
            <a:r>
              <a:rPr lang="en-GB" dirty="0">
                <a:solidFill>
                  <a:prstClr val="black"/>
                </a:solidFill>
                <a:latin typeface="Calibri" panose="020F0502020204030204"/>
                <a:hlinkClick r:id="rId5"/>
              </a:rPr>
              <a:t>Video link: Types of Business Ownership</a:t>
            </a:r>
            <a:endParaRPr lang="en-GB" dirty="0">
              <a:solidFill>
                <a:prstClr val="black"/>
              </a:solidFill>
              <a:latin typeface="Calibri" panose="020F0502020204030204"/>
            </a:endParaRPr>
          </a:p>
        </p:txBody>
      </p:sp>
    </p:spTree>
    <p:extLst>
      <p:ext uri="{BB962C8B-B14F-4D97-AF65-F5344CB8AC3E}">
        <p14:creationId xmlns:p14="http://schemas.microsoft.com/office/powerpoint/2010/main" val="21333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C2C8-5706-450E-90B8-A1A9DD09F222}"/>
              </a:ext>
            </a:extLst>
          </p:cNvPr>
          <p:cNvSpPr>
            <a:spLocks noGrp="1"/>
          </p:cNvSpPr>
          <p:nvPr>
            <p:ph type="title"/>
          </p:nvPr>
        </p:nvSpPr>
        <p:spPr/>
        <p:txBody>
          <a:bodyPr/>
          <a:lstStyle/>
          <a:p>
            <a:r>
              <a:rPr lang="en-GB" dirty="0"/>
              <a:t>Contrasting businesses</a:t>
            </a:r>
          </a:p>
        </p:txBody>
      </p:sp>
      <p:sp>
        <p:nvSpPr>
          <p:cNvPr id="3" name="Content Placeholder 2">
            <a:extLst>
              <a:ext uri="{FF2B5EF4-FFF2-40B4-BE49-F238E27FC236}">
                <a16:creationId xmlns:a16="http://schemas.microsoft.com/office/drawing/2014/main" id="{C59727F1-7985-41C7-9AF5-8494F3C29D55}"/>
              </a:ext>
            </a:extLst>
          </p:cNvPr>
          <p:cNvSpPr>
            <a:spLocks noGrp="1"/>
          </p:cNvSpPr>
          <p:nvPr>
            <p:ph idx="1"/>
          </p:nvPr>
        </p:nvSpPr>
        <p:spPr/>
        <p:txBody>
          <a:bodyPr>
            <a:normAutofit/>
          </a:bodyPr>
          <a:lstStyle/>
          <a:p>
            <a:r>
              <a:rPr lang="en-GB" dirty="0">
                <a:effectLst/>
                <a:latin typeface="Verdana" panose="020B0604030504040204" pitchFamily="34" charset="0"/>
                <a:ea typeface="Verdana" panose="020B0604030504040204" pitchFamily="34" charset="0"/>
                <a:cs typeface="Verdana" panose="020B0604030504040204" pitchFamily="34" charset="0"/>
              </a:rPr>
              <a:t>P1 - Explain the features of </a:t>
            </a:r>
            <a:r>
              <a:rPr lang="en-GB" u="sng" dirty="0">
                <a:effectLst/>
                <a:highlight>
                  <a:srgbClr val="FFFF00"/>
                </a:highlight>
                <a:latin typeface="Verdana" panose="020B0604030504040204" pitchFamily="34" charset="0"/>
                <a:ea typeface="Verdana" panose="020B0604030504040204" pitchFamily="34" charset="0"/>
                <a:cs typeface="Verdana" panose="020B0604030504040204" pitchFamily="34" charset="0"/>
              </a:rPr>
              <a:t>two contrasting businesses. </a:t>
            </a:r>
          </a:p>
          <a:p>
            <a:r>
              <a:rPr lang="en-GB" dirty="0">
                <a:latin typeface="Verdana" panose="020B0604030504040204" pitchFamily="34" charset="0"/>
                <a:ea typeface="Verdana" panose="020B0604030504040204" pitchFamily="34" charset="0"/>
              </a:rPr>
              <a:t>P2 - Explain how </a:t>
            </a:r>
            <a:r>
              <a:rPr lang="en-GB" u="sng" dirty="0">
                <a:highlight>
                  <a:srgbClr val="FFFF00"/>
                </a:highlight>
                <a:latin typeface="Verdana" panose="020B0604030504040204" pitchFamily="34" charset="0"/>
                <a:ea typeface="Verdana" panose="020B0604030504040204" pitchFamily="34" charset="0"/>
              </a:rPr>
              <a:t>two contrasting businesses </a:t>
            </a:r>
            <a:r>
              <a:rPr lang="en-GB" dirty="0">
                <a:latin typeface="Verdana" panose="020B0604030504040204" pitchFamily="34" charset="0"/>
                <a:ea typeface="Verdana" panose="020B0604030504040204" pitchFamily="34" charset="0"/>
              </a:rPr>
              <a:t>are influenced by stakeholders. </a:t>
            </a:r>
          </a:p>
          <a:p>
            <a:endParaRPr lang="en-GB" sz="4000" dirty="0">
              <a:latin typeface="Verdana" panose="020B0604030504040204" pitchFamily="34" charset="0"/>
              <a:ea typeface="Verdana" panose="020B0604030504040204" pitchFamily="34" charset="0"/>
            </a:endParaRPr>
          </a:p>
          <a:p>
            <a:r>
              <a:rPr lang="en-GB" sz="4000" dirty="0">
                <a:latin typeface="Verdana" panose="020B0604030504040204" pitchFamily="34" charset="0"/>
                <a:ea typeface="Verdana" panose="020B0604030504040204" pitchFamily="34" charset="0"/>
              </a:rPr>
              <a:t>Non-profit vs For-profit</a:t>
            </a:r>
            <a:endParaRPr lang="en-GB" sz="4000" dirty="0"/>
          </a:p>
        </p:txBody>
      </p:sp>
    </p:spTree>
    <p:extLst>
      <p:ext uri="{BB962C8B-B14F-4D97-AF65-F5344CB8AC3E}">
        <p14:creationId xmlns:p14="http://schemas.microsoft.com/office/powerpoint/2010/main" val="215024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C2C8-5706-450E-90B8-A1A9DD09F222}"/>
              </a:ext>
            </a:extLst>
          </p:cNvPr>
          <p:cNvSpPr>
            <a:spLocks noGrp="1"/>
          </p:cNvSpPr>
          <p:nvPr>
            <p:ph type="title"/>
          </p:nvPr>
        </p:nvSpPr>
        <p:spPr/>
        <p:txBody>
          <a:bodyPr/>
          <a:lstStyle/>
          <a:p>
            <a:r>
              <a:rPr lang="en-GB" dirty="0"/>
              <a:t>Contrasting businesses</a:t>
            </a:r>
          </a:p>
        </p:txBody>
      </p:sp>
      <p:sp>
        <p:nvSpPr>
          <p:cNvPr id="3" name="Content Placeholder 2">
            <a:extLst>
              <a:ext uri="{FF2B5EF4-FFF2-40B4-BE49-F238E27FC236}">
                <a16:creationId xmlns:a16="http://schemas.microsoft.com/office/drawing/2014/main" id="{C59727F1-7985-41C7-9AF5-8494F3C29D55}"/>
              </a:ext>
            </a:extLst>
          </p:cNvPr>
          <p:cNvSpPr>
            <a:spLocks noGrp="1"/>
          </p:cNvSpPr>
          <p:nvPr>
            <p:ph idx="1"/>
          </p:nvPr>
        </p:nvSpPr>
        <p:spPr/>
        <p:txBody>
          <a:bodyPr>
            <a:normAutofit fontScale="92500" lnSpcReduction="20000"/>
          </a:bodyPr>
          <a:lstStyle/>
          <a:p>
            <a:pPr marL="0" indent="0">
              <a:buNone/>
            </a:pPr>
            <a:r>
              <a:rPr lang="en-GB" sz="2600" b="1" dirty="0">
                <a:latin typeface="Verdana" panose="020B0604030504040204" pitchFamily="34" charset="0"/>
                <a:ea typeface="Verdana" panose="020B0604030504040204" pitchFamily="34" charset="0"/>
              </a:rPr>
              <a:t>Non-profit organisations that would be suitable and recommended for Unit 1:</a:t>
            </a:r>
          </a:p>
          <a:p>
            <a:r>
              <a:rPr lang="en-GB" sz="3600" dirty="0">
                <a:solidFill>
                  <a:srgbClr val="00B050"/>
                </a:solidFill>
                <a:latin typeface="Verdana" panose="020B0604030504040204" pitchFamily="34" charset="0"/>
                <a:ea typeface="Verdana" panose="020B0604030504040204" pitchFamily="34" charset="0"/>
              </a:rPr>
              <a:t>Oxfam</a:t>
            </a:r>
          </a:p>
          <a:p>
            <a:r>
              <a:rPr lang="en-GB" sz="3600" dirty="0">
                <a:solidFill>
                  <a:srgbClr val="00B050"/>
                </a:solidFill>
                <a:latin typeface="Verdana" panose="020B0604030504040204" pitchFamily="34" charset="0"/>
                <a:ea typeface="Verdana" panose="020B0604030504040204" pitchFamily="34" charset="0"/>
              </a:rPr>
              <a:t>UNICEF</a:t>
            </a:r>
          </a:p>
          <a:p>
            <a:r>
              <a:rPr lang="en-GB" sz="3600" dirty="0">
                <a:solidFill>
                  <a:srgbClr val="00B050"/>
                </a:solidFill>
                <a:latin typeface="Verdana" panose="020B0604030504040204" pitchFamily="34" charset="0"/>
                <a:ea typeface="Verdana" panose="020B0604030504040204" pitchFamily="34" charset="0"/>
              </a:rPr>
              <a:t>WaterAid</a:t>
            </a:r>
          </a:p>
          <a:p>
            <a:r>
              <a:rPr lang="en-GB" sz="3600" dirty="0">
                <a:solidFill>
                  <a:srgbClr val="00B050"/>
                </a:solidFill>
                <a:latin typeface="Verdana" panose="020B0604030504040204" pitchFamily="34" charset="0"/>
                <a:ea typeface="Verdana" panose="020B0604030504040204" pitchFamily="34" charset="0"/>
              </a:rPr>
              <a:t>MIND</a:t>
            </a:r>
          </a:p>
          <a:p>
            <a:r>
              <a:rPr lang="en-GB" sz="3600" dirty="0">
                <a:solidFill>
                  <a:srgbClr val="00B050"/>
                </a:solidFill>
                <a:latin typeface="Verdana" panose="020B0604030504040204" pitchFamily="34" charset="0"/>
                <a:ea typeface="Verdana" panose="020B0604030504040204" pitchFamily="34" charset="0"/>
              </a:rPr>
              <a:t>Cancer Research UK</a:t>
            </a:r>
          </a:p>
          <a:p>
            <a:r>
              <a:rPr lang="en-GB" sz="3600" dirty="0">
                <a:solidFill>
                  <a:srgbClr val="00B050"/>
                </a:solidFill>
                <a:latin typeface="Verdana" panose="020B0604030504040204" pitchFamily="34" charset="0"/>
                <a:ea typeface="Verdana" panose="020B0604030504040204" pitchFamily="34" charset="0"/>
              </a:rPr>
              <a:t>British Heart foundation</a:t>
            </a:r>
          </a:p>
          <a:p>
            <a:r>
              <a:rPr lang="en-GB" sz="3600" dirty="0">
                <a:solidFill>
                  <a:srgbClr val="00B050"/>
                </a:solidFill>
                <a:latin typeface="Verdana" panose="020B0604030504040204" pitchFamily="34" charset="0"/>
                <a:ea typeface="Verdana" panose="020B0604030504040204" pitchFamily="34" charset="0"/>
              </a:rPr>
              <a:t>British Red Cross</a:t>
            </a:r>
            <a:endParaRPr lang="en-GB" sz="3600" dirty="0">
              <a:solidFill>
                <a:srgbClr val="00B050"/>
              </a:solidFill>
            </a:endParaRPr>
          </a:p>
        </p:txBody>
      </p:sp>
    </p:spTree>
    <p:extLst>
      <p:ext uri="{BB962C8B-B14F-4D97-AF65-F5344CB8AC3E}">
        <p14:creationId xmlns:p14="http://schemas.microsoft.com/office/powerpoint/2010/main" val="36743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25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6250"/>
                            </p:stCondLst>
                            <p:childTnLst>
                              <p:par>
                                <p:cTn id="35" presetID="42" presetClass="entr" presetSubtype="0" fill="hold" nodeType="afterEffect">
                                  <p:stCondLst>
                                    <p:cond delay="25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nodeType="afterEffect">
                                  <p:stCondLst>
                                    <p:cond delay="25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br>
              <a:rPr lang="en-GB" dirty="0"/>
            </a:br>
            <a:r>
              <a:rPr lang="en-GB" dirty="0"/>
              <a:t>Private – Sole Trader</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2152650" y="1735978"/>
            <a:ext cx="7886700" cy="4351338"/>
          </a:xfrm>
        </p:spPr>
        <p:txBody>
          <a:bodyPr>
            <a:normAutofit/>
          </a:bodyPr>
          <a:lstStyle/>
          <a:p>
            <a:r>
              <a:rPr lang="en-GB" sz="1600" dirty="0">
                <a:solidFill>
                  <a:srgbClr val="000000"/>
                </a:solidFill>
              </a:rPr>
              <a:t>A sole trader is the most popular type of ownership and is often referred to as self employed or sole proprietor and describes any business that is owned and controlled by one person.</a:t>
            </a:r>
          </a:p>
          <a:p>
            <a:r>
              <a:rPr lang="en-GB" sz="1600" dirty="0">
                <a:solidFill>
                  <a:srgbClr val="000000"/>
                </a:solidFill>
              </a:rPr>
              <a:t>In 2020, 76% of businesses in the UK were registered as sole traders, which accounts for approximately 4.6million businesses (Startupdonut, 2020). </a:t>
            </a:r>
          </a:p>
          <a:p>
            <a:r>
              <a:rPr lang="en-GB" sz="1600" dirty="0">
                <a:solidFill>
                  <a:srgbClr val="000000"/>
                </a:solidFill>
              </a:rPr>
              <a:t>A business owner can still register as a sole trader even if they have employees and are often individuals who provide a specialist service like plumbers, hairdressers or photographers.</a:t>
            </a:r>
          </a:p>
          <a:p>
            <a:endParaRPr lang="en-GB" sz="1600" dirty="0">
              <a:solidFill>
                <a:srgbClr val="000000"/>
              </a:solidFill>
            </a:endParaRPr>
          </a:p>
          <a:p>
            <a:endParaRPr lang="en-GB" sz="1600" b="1" dirty="0">
              <a:solidFill>
                <a:srgbClr val="000000"/>
              </a:solidFill>
            </a:endParaRPr>
          </a:p>
          <a:p>
            <a:pPr marL="0" indent="0">
              <a:buNone/>
            </a:pPr>
            <a:endParaRPr lang="en-GB" sz="1600" b="1" dirty="0">
              <a:solidFill>
                <a:srgbClr val="000000"/>
              </a:solidFill>
            </a:endParaRPr>
          </a:p>
          <a:p>
            <a:pPr marL="0" indent="0">
              <a:buNone/>
            </a:pPr>
            <a:endParaRPr lang="en-GB" sz="1600" b="1" dirty="0">
              <a:solidFill>
                <a:srgbClr val="000000"/>
              </a:solidFill>
            </a:endParaRPr>
          </a:p>
        </p:txBody>
      </p:sp>
      <p:graphicFrame>
        <p:nvGraphicFramePr>
          <p:cNvPr id="7" name="Diagram 6">
            <a:extLst>
              <a:ext uri="{FF2B5EF4-FFF2-40B4-BE49-F238E27FC236}">
                <a16:creationId xmlns:a16="http://schemas.microsoft.com/office/drawing/2014/main" id="{62E083D0-9559-4841-9241-9B7C010C7CF4}"/>
              </a:ext>
            </a:extLst>
          </p:cNvPr>
          <p:cNvGraphicFramePr/>
          <p:nvPr/>
        </p:nvGraphicFramePr>
        <p:xfrm>
          <a:off x="1891553" y="3771153"/>
          <a:ext cx="5298142" cy="2853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743A21D9-AC73-4C43-8738-C704D0821D1F}"/>
              </a:ext>
            </a:extLst>
          </p:cNvPr>
          <p:cNvGraphicFramePr/>
          <p:nvPr/>
        </p:nvGraphicFramePr>
        <p:xfrm>
          <a:off x="5011272" y="3771152"/>
          <a:ext cx="5564095" cy="28532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831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835ECE72-5DD0-4154-96EE-2ADED3349E94}"/>
                                            </p:graphicEl>
                                          </p:spTgt>
                                        </p:tgtEl>
                                        <p:attrNameLst>
                                          <p:attrName>style.visibility</p:attrName>
                                        </p:attrNameLst>
                                      </p:cBhvr>
                                      <p:to>
                                        <p:strVal val="visible"/>
                                      </p:to>
                                    </p:set>
                                    <p:animEffect transition="in" filter="fade">
                                      <p:cBhvr>
                                        <p:cTn id="22" dur="500"/>
                                        <p:tgtEl>
                                          <p:spTgt spid="7">
                                            <p:graphicEl>
                                              <a:dgm id="{835ECE72-5DD0-4154-96EE-2ADED3349E9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320BEFFD-74CF-408E-9AFF-890B1A75593C}"/>
                                            </p:graphicEl>
                                          </p:spTgt>
                                        </p:tgtEl>
                                        <p:attrNameLst>
                                          <p:attrName>style.visibility</p:attrName>
                                        </p:attrNameLst>
                                      </p:cBhvr>
                                      <p:to>
                                        <p:strVal val="visible"/>
                                      </p:to>
                                    </p:set>
                                    <p:animEffect transition="in" filter="fade">
                                      <p:cBhvr>
                                        <p:cTn id="27" dur="500"/>
                                        <p:tgtEl>
                                          <p:spTgt spid="7">
                                            <p:graphicEl>
                                              <a:dgm id="{320BEFFD-74CF-408E-9AFF-890B1A7559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A029918A-F111-4CD5-83FC-ED4DBE110674}"/>
                                            </p:graphicEl>
                                          </p:spTgt>
                                        </p:tgtEl>
                                        <p:attrNameLst>
                                          <p:attrName>style.visibility</p:attrName>
                                        </p:attrNameLst>
                                      </p:cBhvr>
                                      <p:to>
                                        <p:strVal val="visible"/>
                                      </p:to>
                                    </p:set>
                                    <p:animEffect transition="in" filter="fade">
                                      <p:cBhvr>
                                        <p:cTn id="32" dur="500"/>
                                        <p:tgtEl>
                                          <p:spTgt spid="7">
                                            <p:graphicEl>
                                              <a:dgm id="{A029918A-F111-4CD5-83FC-ED4DBE11067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D2CCB3BF-29C9-43A3-B6B6-C6AA102839BD}"/>
                                            </p:graphicEl>
                                          </p:spTgt>
                                        </p:tgtEl>
                                        <p:attrNameLst>
                                          <p:attrName>style.visibility</p:attrName>
                                        </p:attrNameLst>
                                      </p:cBhvr>
                                      <p:to>
                                        <p:strVal val="visible"/>
                                      </p:to>
                                    </p:set>
                                    <p:animEffect transition="in" filter="fade">
                                      <p:cBhvr>
                                        <p:cTn id="37" dur="500"/>
                                        <p:tgtEl>
                                          <p:spTgt spid="7">
                                            <p:graphicEl>
                                              <a:dgm id="{D2CCB3BF-29C9-43A3-B6B6-C6AA102839B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8480B67D-FCAA-4E2E-9E38-3707A533C7A6}"/>
                                            </p:graphicEl>
                                          </p:spTgt>
                                        </p:tgtEl>
                                        <p:attrNameLst>
                                          <p:attrName>style.visibility</p:attrName>
                                        </p:attrNameLst>
                                      </p:cBhvr>
                                      <p:to>
                                        <p:strVal val="visible"/>
                                      </p:to>
                                    </p:set>
                                    <p:animEffect transition="in" filter="fade">
                                      <p:cBhvr>
                                        <p:cTn id="42" dur="500"/>
                                        <p:tgtEl>
                                          <p:spTgt spid="7">
                                            <p:graphicEl>
                                              <a:dgm id="{8480B67D-FCAA-4E2E-9E38-3707A533C7A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graphicEl>
                                              <a:dgm id="{2A87CD42-362E-42C0-A8ED-97D25332A48F}"/>
                                            </p:graphicEl>
                                          </p:spTgt>
                                        </p:tgtEl>
                                        <p:attrNameLst>
                                          <p:attrName>style.visibility</p:attrName>
                                        </p:attrNameLst>
                                      </p:cBhvr>
                                      <p:to>
                                        <p:strVal val="visible"/>
                                      </p:to>
                                    </p:set>
                                    <p:animEffect transition="in" filter="fade">
                                      <p:cBhvr>
                                        <p:cTn id="47" dur="500"/>
                                        <p:tgtEl>
                                          <p:spTgt spid="10">
                                            <p:graphicEl>
                                              <a:dgm id="{2A87CD42-362E-42C0-A8ED-97D25332A48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graphicEl>
                                              <a:dgm id="{7750F2E4-3A04-4953-94A3-245C24DE16FA}"/>
                                            </p:graphicEl>
                                          </p:spTgt>
                                        </p:tgtEl>
                                        <p:attrNameLst>
                                          <p:attrName>style.visibility</p:attrName>
                                        </p:attrNameLst>
                                      </p:cBhvr>
                                      <p:to>
                                        <p:strVal val="visible"/>
                                      </p:to>
                                    </p:set>
                                    <p:animEffect transition="in" filter="fade">
                                      <p:cBhvr>
                                        <p:cTn id="52" dur="500"/>
                                        <p:tgtEl>
                                          <p:spTgt spid="10">
                                            <p:graphicEl>
                                              <a:dgm id="{7750F2E4-3A04-4953-94A3-245C24DE16F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graphicEl>
                                              <a:dgm id="{B75E56D3-D1A9-4771-AC13-8F15243D4761}"/>
                                            </p:graphicEl>
                                          </p:spTgt>
                                        </p:tgtEl>
                                        <p:attrNameLst>
                                          <p:attrName>style.visibility</p:attrName>
                                        </p:attrNameLst>
                                      </p:cBhvr>
                                      <p:to>
                                        <p:strVal val="visible"/>
                                      </p:to>
                                    </p:set>
                                    <p:animEffect transition="in" filter="fade">
                                      <p:cBhvr>
                                        <p:cTn id="57" dur="500"/>
                                        <p:tgtEl>
                                          <p:spTgt spid="10">
                                            <p:graphicEl>
                                              <a:dgm id="{B75E56D3-D1A9-4771-AC13-8F15243D476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graphicEl>
                                              <a:dgm id="{4BD73736-8005-4730-A1F3-CD3237C40F6A}"/>
                                            </p:graphicEl>
                                          </p:spTgt>
                                        </p:tgtEl>
                                        <p:attrNameLst>
                                          <p:attrName>style.visibility</p:attrName>
                                        </p:attrNameLst>
                                      </p:cBhvr>
                                      <p:to>
                                        <p:strVal val="visible"/>
                                      </p:to>
                                    </p:set>
                                    <p:animEffect transition="in" filter="fade">
                                      <p:cBhvr>
                                        <p:cTn id="62" dur="500"/>
                                        <p:tgtEl>
                                          <p:spTgt spid="10">
                                            <p:graphicEl>
                                              <a:dgm id="{4BD73736-8005-4730-A1F3-CD3237C40F6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graphicEl>
                                              <a:dgm id="{B6F4D12A-4055-4681-8EAF-03224466A362}"/>
                                            </p:graphicEl>
                                          </p:spTgt>
                                        </p:tgtEl>
                                        <p:attrNameLst>
                                          <p:attrName>style.visibility</p:attrName>
                                        </p:attrNameLst>
                                      </p:cBhvr>
                                      <p:to>
                                        <p:strVal val="visible"/>
                                      </p:to>
                                    </p:set>
                                    <p:animEffect transition="in" filter="fade">
                                      <p:cBhvr>
                                        <p:cTn id="67" dur="500"/>
                                        <p:tgtEl>
                                          <p:spTgt spid="10">
                                            <p:graphicEl>
                                              <a:dgm id="{B6F4D12A-4055-4681-8EAF-03224466A3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Graphic spid="10"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br>
              <a:rPr lang="en-GB" dirty="0"/>
            </a:br>
            <a:r>
              <a:rPr lang="en-GB" dirty="0"/>
              <a:t>Private – Partnership</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2152650" y="1723373"/>
            <a:ext cx="7886700" cy="4351338"/>
          </a:xfrm>
        </p:spPr>
        <p:txBody>
          <a:bodyPr>
            <a:normAutofit/>
          </a:bodyPr>
          <a:lstStyle/>
          <a:p>
            <a:r>
              <a:rPr lang="en-GB" sz="1600" dirty="0">
                <a:solidFill>
                  <a:srgbClr val="000000"/>
                </a:solidFill>
              </a:rPr>
              <a:t>Partnerships are similar in nature to a sole trader but are legally owned by two or more people.</a:t>
            </a:r>
          </a:p>
          <a:p>
            <a:r>
              <a:rPr lang="en-GB" sz="1600" dirty="0">
                <a:solidFill>
                  <a:srgbClr val="000000"/>
                </a:solidFill>
              </a:rPr>
              <a:t>Typical examples of partnerships are skilled people and professionals who decide to set up a business together such as trades people, dentists, and solicitors.</a:t>
            </a:r>
          </a:p>
          <a:p>
            <a:r>
              <a:rPr lang="en-GB" sz="1600" dirty="0">
                <a:solidFill>
                  <a:srgbClr val="000000"/>
                </a:solidFill>
              </a:rPr>
              <a:t>A partnership agreement is a key legal document which is agreed and signed by all partners of the business and covers all the key legalities of the business such as how management decisions are made and how profits are shared.</a:t>
            </a:r>
          </a:p>
          <a:p>
            <a:r>
              <a:rPr lang="en-GB" sz="1600" dirty="0">
                <a:solidFill>
                  <a:srgbClr val="000000"/>
                </a:solidFill>
              </a:rPr>
              <a:t>There are also two other versions of business partnerships, these are limited partnerships and limited liability partnerships. </a:t>
            </a:r>
          </a:p>
          <a:p>
            <a:pPr marL="0" indent="0">
              <a:buNone/>
            </a:pPr>
            <a:endParaRPr lang="en-GB" sz="1600" dirty="0">
              <a:solidFill>
                <a:srgbClr val="000000"/>
              </a:solidFill>
            </a:endParaRPr>
          </a:p>
          <a:p>
            <a:endParaRPr lang="en-GB" sz="1600" dirty="0">
              <a:solidFill>
                <a:srgbClr val="000000"/>
              </a:solidFill>
            </a:endParaRPr>
          </a:p>
        </p:txBody>
      </p:sp>
      <p:graphicFrame>
        <p:nvGraphicFramePr>
          <p:cNvPr id="5" name="Diagram 4">
            <a:extLst>
              <a:ext uri="{FF2B5EF4-FFF2-40B4-BE49-F238E27FC236}">
                <a16:creationId xmlns:a16="http://schemas.microsoft.com/office/drawing/2014/main" id="{E649336C-89E4-49B9-AD66-C7970ABE7723}"/>
              </a:ext>
            </a:extLst>
          </p:cNvPr>
          <p:cNvGraphicFramePr/>
          <p:nvPr/>
        </p:nvGraphicFramePr>
        <p:xfrm>
          <a:off x="5399739" y="4069978"/>
          <a:ext cx="4685554" cy="2751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FC77C975-181F-4F96-8E69-336424A3D976}"/>
              </a:ext>
            </a:extLst>
          </p:cNvPr>
          <p:cNvGraphicFramePr/>
          <p:nvPr/>
        </p:nvGraphicFramePr>
        <p:xfrm>
          <a:off x="2106707" y="4075953"/>
          <a:ext cx="4748306" cy="28361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096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graphicEl>
                                              <a:dgm id="{F375025A-14FD-449C-B846-8B3A3306C979}"/>
                                            </p:graphicEl>
                                          </p:spTgt>
                                        </p:tgtEl>
                                        <p:attrNameLst>
                                          <p:attrName>style.visibility</p:attrName>
                                        </p:attrNameLst>
                                      </p:cBhvr>
                                      <p:to>
                                        <p:strVal val="visible"/>
                                      </p:to>
                                    </p:set>
                                    <p:animEffect transition="in" filter="fade">
                                      <p:cBhvr>
                                        <p:cTn id="27" dur="500"/>
                                        <p:tgtEl>
                                          <p:spTgt spid="9">
                                            <p:graphicEl>
                                              <a:dgm id="{F375025A-14FD-449C-B846-8B3A3306C97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graphicEl>
                                              <a:dgm id="{39B2DEBC-BE49-43BF-9830-ED0B9800611A}"/>
                                            </p:graphicEl>
                                          </p:spTgt>
                                        </p:tgtEl>
                                        <p:attrNameLst>
                                          <p:attrName>style.visibility</p:attrName>
                                        </p:attrNameLst>
                                      </p:cBhvr>
                                      <p:to>
                                        <p:strVal val="visible"/>
                                      </p:to>
                                    </p:set>
                                    <p:animEffect transition="in" filter="fade">
                                      <p:cBhvr>
                                        <p:cTn id="32" dur="500"/>
                                        <p:tgtEl>
                                          <p:spTgt spid="9">
                                            <p:graphicEl>
                                              <a:dgm id="{39B2DEBC-BE49-43BF-9830-ED0B9800611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graphicEl>
                                              <a:dgm id="{BD3A054F-B424-4D12-8001-23E8FE1A4E9C}"/>
                                            </p:graphicEl>
                                          </p:spTgt>
                                        </p:tgtEl>
                                        <p:attrNameLst>
                                          <p:attrName>style.visibility</p:attrName>
                                        </p:attrNameLst>
                                      </p:cBhvr>
                                      <p:to>
                                        <p:strVal val="visible"/>
                                      </p:to>
                                    </p:set>
                                    <p:animEffect transition="in" filter="fade">
                                      <p:cBhvr>
                                        <p:cTn id="37" dur="500"/>
                                        <p:tgtEl>
                                          <p:spTgt spid="9">
                                            <p:graphicEl>
                                              <a:dgm id="{BD3A054F-B424-4D12-8001-23E8FE1A4E9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graphicEl>
                                              <a:dgm id="{5F45E165-8180-43BF-9179-ED3BC54A2A42}"/>
                                            </p:graphicEl>
                                          </p:spTgt>
                                        </p:tgtEl>
                                        <p:attrNameLst>
                                          <p:attrName>style.visibility</p:attrName>
                                        </p:attrNameLst>
                                      </p:cBhvr>
                                      <p:to>
                                        <p:strVal val="visible"/>
                                      </p:to>
                                    </p:set>
                                    <p:animEffect transition="in" filter="fade">
                                      <p:cBhvr>
                                        <p:cTn id="42" dur="500"/>
                                        <p:tgtEl>
                                          <p:spTgt spid="9">
                                            <p:graphicEl>
                                              <a:dgm id="{5F45E165-8180-43BF-9179-ED3BC54A2A4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dgm id="{09D4EFEB-8881-4926-9ECC-ABE788134EFD}"/>
                                            </p:graphicEl>
                                          </p:spTgt>
                                        </p:tgtEl>
                                        <p:attrNameLst>
                                          <p:attrName>style.visibility</p:attrName>
                                        </p:attrNameLst>
                                      </p:cBhvr>
                                      <p:to>
                                        <p:strVal val="visible"/>
                                      </p:to>
                                    </p:set>
                                    <p:animEffect transition="in" filter="fade">
                                      <p:cBhvr>
                                        <p:cTn id="47" dur="500"/>
                                        <p:tgtEl>
                                          <p:spTgt spid="9">
                                            <p:graphicEl>
                                              <a:dgm id="{09D4EFEB-8881-4926-9ECC-ABE788134EF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49B496CE-88FC-4D7A-A3A4-B0F6CA8BBA95}"/>
                                            </p:graphicEl>
                                          </p:spTgt>
                                        </p:tgtEl>
                                        <p:attrNameLst>
                                          <p:attrName>style.visibility</p:attrName>
                                        </p:attrNameLst>
                                      </p:cBhvr>
                                      <p:to>
                                        <p:strVal val="visible"/>
                                      </p:to>
                                    </p:set>
                                    <p:animEffect transition="in" filter="fade">
                                      <p:cBhvr>
                                        <p:cTn id="52" dur="500"/>
                                        <p:tgtEl>
                                          <p:spTgt spid="5">
                                            <p:graphicEl>
                                              <a:dgm id="{49B496CE-88FC-4D7A-A3A4-B0F6CA8BBA9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3D725698-668A-43FB-BC7C-927A8A940446}"/>
                                            </p:graphicEl>
                                          </p:spTgt>
                                        </p:tgtEl>
                                        <p:attrNameLst>
                                          <p:attrName>style.visibility</p:attrName>
                                        </p:attrNameLst>
                                      </p:cBhvr>
                                      <p:to>
                                        <p:strVal val="visible"/>
                                      </p:to>
                                    </p:set>
                                    <p:animEffect transition="in" filter="fade">
                                      <p:cBhvr>
                                        <p:cTn id="57" dur="500"/>
                                        <p:tgtEl>
                                          <p:spTgt spid="5">
                                            <p:graphicEl>
                                              <a:dgm id="{3D725698-668A-43FB-BC7C-927A8A940446}"/>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F706A84D-20F3-4E40-83C1-D43F0B67C190}"/>
                                            </p:graphicEl>
                                          </p:spTgt>
                                        </p:tgtEl>
                                        <p:attrNameLst>
                                          <p:attrName>style.visibility</p:attrName>
                                        </p:attrNameLst>
                                      </p:cBhvr>
                                      <p:to>
                                        <p:strVal val="visible"/>
                                      </p:to>
                                    </p:set>
                                    <p:animEffect transition="in" filter="fade">
                                      <p:cBhvr>
                                        <p:cTn id="62" dur="500"/>
                                        <p:tgtEl>
                                          <p:spTgt spid="5">
                                            <p:graphicEl>
                                              <a:dgm id="{F706A84D-20F3-4E40-83C1-D43F0B67C19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graphicEl>
                                              <a:dgm id="{323D0226-3972-47DB-AFF6-A04E59DEDD2F}"/>
                                            </p:graphicEl>
                                          </p:spTgt>
                                        </p:tgtEl>
                                        <p:attrNameLst>
                                          <p:attrName>style.visibility</p:attrName>
                                        </p:attrNameLst>
                                      </p:cBhvr>
                                      <p:to>
                                        <p:strVal val="visible"/>
                                      </p:to>
                                    </p:set>
                                    <p:animEffect transition="in" filter="fade">
                                      <p:cBhvr>
                                        <p:cTn id="67" dur="500"/>
                                        <p:tgtEl>
                                          <p:spTgt spid="5">
                                            <p:graphicEl>
                                              <a:dgm id="{323D0226-3972-47DB-AFF6-A04E59DEDD2F}"/>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graphicEl>
                                              <a:dgm id="{9C96948E-E7FE-45CD-A71F-EDC5291CB3D6}"/>
                                            </p:graphicEl>
                                          </p:spTgt>
                                        </p:tgtEl>
                                        <p:attrNameLst>
                                          <p:attrName>style.visibility</p:attrName>
                                        </p:attrNameLst>
                                      </p:cBhvr>
                                      <p:to>
                                        <p:strVal val="visible"/>
                                      </p:to>
                                    </p:set>
                                    <p:animEffect transition="in" filter="fade">
                                      <p:cBhvr>
                                        <p:cTn id="72" dur="500"/>
                                        <p:tgtEl>
                                          <p:spTgt spid="5">
                                            <p:graphicEl>
                                              <a:dgm id="{9C96948E-E7FE-45CD-A71F-EDC5291CB3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Graphic spid="9"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noAutofit/>
          </a:bodyPr>
          <a:lstStyle/>
          <a:p>
            <a:r>
              <a:rPr lang="en-GB" sz="3600" dirty="0"/>
              <a:t>Ownership and Liability:</a:t>
            </a:r>
            <a:br>
              <a:rPr lang="en-GB" sz="3600" dirty="0"/>
            </a:br>
            <a:r>
              <a:rPr lang="en-GB" sz="3600" dirty="0"/>
              <a:t>Private – Private Limited Company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2152650" y="1723373"/>
            <a:ext cx="7886700" cy="4351338"/>
          </a:xfrm>
        </p:spPr>
        <p:txBody>
          <a:bodyPr>
            <a:normAutofit/>
          </a:bodyPr>
          <a:lstStyle/>
          <a:p>
            <a:r>
              <a:rPr lang="en-GB" sz="1600" dirty="0">
                <a:solidFill>
                  <a:srgbClr val="000000"/>
                </a:solidFill>
              </a:rPr>
              <a:t>A Private Limited Company is owned by its shareholders who are typically the directors of the business and shares cannot be offered to the general public.</a:t>
            </a:r>
          </a:p>
          <a:p>
            <a:r>
              <a:rPr lang="en-GB" sz="1600" dirty="0">
                <a:solidFill>
                  <a:srgbClr val="000000"/>
                </a:solidFill>
              </a:rPr>
              <a:t>The business is actually classed as a company (LTD) and has its own separate legal entity in the eyes of the law. </a:t>
            </a:r>
          </a:p>
          <a:p>
            <a:r>
              <a:rPr lang="en-GB" sz="1600" dirty="0">
                <a:solidFill>
                  <a:srgbClr val="000000"/>
                </a:solidFill>
              </a:rPr>
              <a:t>The ownership of a limited company is divided up into equal parts called shares and the owners are now classed shareholders. </a:t>
            </a:r>
          </a:p>
          <a:p>
            <a:r>
              <a:rPr lang="en-GB" sz="1600" dirty="0">
                <a:solidFill>
                  <a:srgbClr val="000000"/>
                </a:solidFill>
              </a:rPr>
              <a:t>Common examples of a Private Limited Company are local retailers, such as a high street shop or a restaurant.</a:t>
            </a:r>
          </a:p>
          <a:p>
            <a:endParaRPr lang="en-GB" sz="1600" dirty="0">
              <a:solidFill>
                <a:srgbClr val="000000"/>
              </a:solidFill>
            </a:endParaRPr>
          </a:p>
          <a:p>
            <a:pPr marL="0" indent="0">
              <a:buNone/>
            </a:pPr>
            <a:endParaRPr lang="en-GB" sz="1600" dirty="0">
              <a:solidFill>
                <a:srgbClr val="000000"/>
              </a:solidFill>
            </a:endParaRPr>
          </a:p>
        </p:txBody>
      </p:sp>
      <p:graphicFrame>
        <p:nvGraphicFramePr>
          <p:cNvPr id="6" name="Diagram 5">
            <a:extLst>
              <a:ext uri="{FF2B5EF4-FFF2-40B4-BE49-F238E27FC236}">
                <a16:creationId xmlns:a16="http://schemas.microsoft.com/office/drawing/2014/main" id="{28FABA1D-142D-4EA1-B520-627689EBF19E}"/>
              </a:ext>
            </a:extLst>
          </p:cNvPr>
          <p:cNvGraphicFramePr/>
          <p:nvPr/>
        </p:nvGraphicFramePr>
        <p:xfrm>
          <a:off x="1782792" y="3948357"/>
          <a:ext cx="5770442" cy="2756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A9F14365-CFB5-4243-983D-1B3D857655D7}"/>
              </a:ext>
            </a:extLst>
          </p:cNvPr>
          <p:cNvGraphicFramePr/>
          <p:nvPr/>
        </p:nvGraphicFramePr>
        <p:xfrm>
          <a:off x="5226352" y="3893293"/>
          <a:ext cx="5182857" cy="2811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655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95063D08-B440-4CF2-9E5F-1CF025122DA5}"/>
                                            </p:graphicEl>
                                          </p:spTgt>
                                        </p:tgtEl>
                                        <p:attrNameLst>
                                          <p:attrName>style.visibility</p:attrName>
                                        </p:attrNameLst>
                                      </p:cBhvr>
                                      <p:to>
                                        <p:strVal val="visible"/>
                                      </p:to>
                                    </p:set>
                                    <p:animEffect transition="in" filter="fade">
                                      <p:cBhvr>
                                        <p:cTn id="27" dur="500"/>
                                        <p:tgtEl>
                                          <p:spTgt spid="6">
                                            <p:graphicEl>
                                              <a:dgm id="{95063D08-B440-4CF2-9E5F-1CF025122DA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2138A0EA-35A6-42AE-AEDD-5E98CA34C6FA}"/>
                                            </p:graphicEl>
                                          </p:spTgt>
                                        </p:tgtEl>
                                        <p:attrNameLst>
                                          <p:attrName>style.visibility</p:attrName>
                                        </p:attrNameLst>
                                      </p:cBhvr>
                                      <p:to>
                                        <p:strVal val="visible"/>
                                      </p:to>
                                    </p:set>
                                    <p:animEffect transition="in" filter="fade">
                                      <p:cBhvr>
                                        <p:cTn id="32" dur="500"/>
                                        <p:tgtEl>
                                          <p:spTgt spid="6">
                                            <p:graphicEl>
                                              <a:dgm id="{2138A0EA-35A6-42AE-AEDD-5E98CA34C6F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8424E8AB-AB28-433F-B9B1-84674378775A}"/>
                                            </p:graphicEl>
                                          </p:spTgt>
                                        </p:tgtEl>
                                        <p:attrNameLst>
                                          <p:attrName>style.visibility</p:attrName>
                                        </p:attrNameLst>
                                      </p:cBhvr>
                                      <p:to>
                                        <p:strVal val="visible"/>
                                      </p:to>
                                    </p:set>
                                    <p:animEffect transition="in" filter="fade">
                                      <p:cBhvr>
                                        <p:cTn id="37" dur="500"/>
                                        <p:tgtEl>
                                          <p:spTgt spid="6">
                                            <p:graphicEl>
                                              <a:dgm id="{8424E8AB-AB28-433F-B9B1-84674378775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48DA8FD4-ABD1-44DC-A42F-6433364B3058}"/>
                                            </p:graphicEl>
                                          </p:spTgt>
                                        </p:tgtEl>
                                        <p:attrNameLst>
                                          <p:attrName>style.visibility</p:attrName>
                                        </p:attrNameLst>
                                      </p:cBhvr>
                                      <p:to>
                                        <p:strVal val="visible"/>
                                      </p:to>
                                    </p:set>
                                    <p:animEffect transition="in" filter="fade">
                                      <p:cBhvr>
                                        <p:cTn id="42" dur="500"/>
                                        <p:tgtEl>
                                          <p:spTgt spid="6">
                                            <p:graphicEl>
                                              <a:dgm id="{48DA8FD4-ABD1-44DC-A42F-6433364B305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6B61A4F8-ED19-4DB1-91E0-195983C61904}"/>
                                            </p:graphicEl>
                                          </p:spTgt>
                                        </p:tgtEl>
                                        <p:attrNameLst>
                                          <p:attrName>style.visibility</p:attrName>
                                        </p:attrNameLst>
                                      </p:cBhvr>
                                      <p:to>
                                        <p:strVal val="visible"/>
                                      </p:to>
                                    </p:set>
                                    <p:animEffect transition="in" filter="fade">
                                      <p:cBhvr>
                                        <p:cTn id="47" dur="500"/>
                                        <p:tgtEl>
                                          <p:spTgt spid="6">
                                            <p:graphicEl>
                                              <a:dgm id="{6B61A4F8-ED19-4DB1-91E0-195983C6190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0E332E7C-954B-4D44-9607-44A7AD905CBE}"/>
                                            </p:graphicEl>
                                          </p:spTgt>
                                        </p:tgtEl>
                                        <p:attrNameLst>
                                          <p:attrName>style.visibility</p:attrName>
                                        </p:attrNameLst>
                                      </p:cBhvr>
                                      <p:to>
                                        <p:strVal val="visible"/>
                                      </p:to>
                                    </p:set>
                                    <p:animEffect transition="in" filter="fade">
                                      <p:cBhvr>
                                        <p:cTn id="52" dur="500"/>
                                        <p:tgtEl>
                                          <p:spTgt spid="11">
                                            <p:graphicEl>
                                              <a:dgm id="{0E332E7C-954B-4D44-9607-44A7AD905CB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graphicEl>
                                              <a:dgm id="{4E60EC4A-A3C0-4366-BD34-F63128D4DD63}"/>
                                            </p:graphicEl>
                                          </p:spTgt>
                                        </p:tgtEl>
                                        <p:attrNameLst>
                                          <p:attrName>style.visibility</p:attrName>
                                        </p:attrNameLst>
                                      </p:cBhvr>
                                      <p:to>
                                        <p:strVal val="visible"/>
                                      </p:to>
                                    </p:set>
                                    <p:animEffect transition="in" filter="fade">
                                      <p:cBhvr>
                                        <p:cTn id="57" dur="500"/>
                                        <p:tgtEl>
                                          <p:spTgt spid="11">
                                            <p:graphicEl>
                                              <a:dgm id="{4E60EC4A-A3C0-4366-BD34-F63128D4DD6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graphicEl>
                                              <a:dgm id="{DD317D16-5B40-4FF5-8407-CFAD84D9CDD7}"/>
                                            </p:graphicEl>
                                          </p:spTgt>
                                        </p:tgtEl>
                                        <p:attrNameLst>
                                          <p:attrName>style.visibility</p:attrName>
                                        </p:attrNameLst>
                                      </p:cBhvr>
                                      <p:to>
                                        <p:strVal val="visible"/>
                                      </p:to>
                                    </p:set>
                                    <p:animEffect transition="in" filter="fade">
                                      <p:cBhvr>
                                        <p:cTn id="62" dur="500"/>
                                        <p:tgtEl>
                                          <p:spTgt spid="11">
                                            <p:graphicEl>
                                              <a:dgm id="{DD317D16-5B40-4FF5-8407-CFAD84D9CDD7}"/>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graphicEl>
                                              <a:dgm id="{9667063B-8120-40E6-A482-88086195E6B7}"/>
                                            </p:graphicEl>
                                          </p:spTgt>
                                        </p:tgtEl>
                                        <p:attrNameLst>
                                          <p:attrName>style.visibility</p:attrName>
                                        </p:attrNameLst>
                                      </p:cBhvr>
                                      <p:to>
                                        <p:strVal val="visible"/>
                                      </p:to>
                                    </p:set>
                                    <p:animEffect transition="in" filter="fade">
                                      <p:cBhvr>
                                        <p:cTn id="67" dur="500"/>
                                        <p:tgtEl>
                                          <p:spTgt spid="11">
                                            <p:graphicEl>
                                              <a:dgm id="{9667063B-8120-40E6-A482-88086195E6B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graphicEl>
                                              <a:dgm id="{5699F81E-8594-49BE-9D9B-0EBD0026D327}"/>
                                            </p:graphicEl>
                                          </p:spTgt>
                                        </p:tgtEl>
                                        <p:attrNameLst>
                                          <p:attrName>style.visibility</p:attrName>
                                        </p:attrNameLst>
                                      </p:cBhvr>
                                      <p:to>
                                        <p:strVal val="visible"/>
                                      </p:to>
                                    </p:set>
                                    <p:animEffect transition="in" filter="fade">
                                      <p:cBhvr>
                                        <p:cTn id="72" dur="500"/>
                                        <p:tgtEl>
                                          <p:spTgt spid="11">
                                            <p:graphicEl>
                                              <a:dgm id="{5699F81E-8594-49BE-9D9B-0EBD0026D3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Sub>
          <a:bldDgm bld="one"/>
        </p:bldSub>
      </p:bldGraphic>
      <p:bldGraphic spid="11"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noAutofit/>
          </a:bodyPr>
          <a:lstStyle/>
          <a:p>
            <a:r>
              <a:rPr lang="en-GB" sz="3600" dirty="0"/>
              <a:t>Ownership and Liability:</a:t>
            </a:r>
            <a:br>
              <a:rPr lang="en-GB" sz="3600" dirty="0"/>
            </a:br>
            <a:r>
              <a:rPr lang="en-GB" sz="3600" dirty="0"/>
              <a:t>Private – Public Limited Company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2152650" y="1723373"/>
            <a:ext cx="7886700" cy="4351338"/>
          </a:xfrm>
        </p:spPr>
        <p:txBody>
          <a:bodyPr>
            <a:noAutofit/>
          </a:bodyPr>
          <a:lstStyle/>
          <a:p>
            <a:r>
              <a:rPr lang="en-GB" sz="1400" dirty="0">
                <a:solidFill>
                  <a:srgbClr val="000000"/>
                </a:solidFill>
              </a:rPr>
              <a:t>A Public Limited Company is owned by its shareholders and run by its directors, often being referred to as a PLC.</a:t>
            </a:r>
          </a:p>
          <a:p>
            <a:r>
              <a:rPr lang="en-GB" sz="1400" dirty="0">
                <a:solidFill>
                  <a:srgbClr val="000000"/>
                </a:solidFill>
              </a:rPr>
              <a:t>Public Limited Companies are often seen as a more prestigious company but are less common, only making up approximately 5% of all limited companies in the UK.</a:t>
            </a:r>
          </a:p>
          <a:p>
            <a:r>
              <a:rPr lang="en-GB" sz="1400" dirty="0">
                <a:solidFill>
                  <a:srgbClr val="000000"/>
                </a:solidFill>
              </a:rPr>
              <a:t>It is common for a Private Limited Company to make the decision to go public through a process of flotation. </a:t>
            </a:r>
          </a:p>
          <a:p>
            <a:r>
              <a:rPr lang="en-GB" sz="1400" dirty="0">
                <a:solidFill>
                  <a:srgbClr val="000000"/>
                </a:solidFill>
              </a:rPr>
              <a:t>Once a business goes public, it has the opportunity to receive investment through the sale of shares commonly from investment banks, pension funds, and wealthy individuals, but essentially anyone can become a shareholder.</a:t>
            </a:r>
          </a:p>
          <a:p>
            <a:endParaRPr lang="en-GB" sz="1400" dirty="0">
              <a:solidFill>
                <a:srgbClr val="000000"/>
              </a:solidFill>
            </a:endParaRPr>
          </a:p>
          <a:p>
            <a:endParaRPr lang="en-GB" sz="1400" dirty="0">
              <a:solidFill>
                <a:srgbClr val="000000"/>
              </a:solidFill>
            </a:endParaRPr>
          </a:p>
          <a:p>
            <a:pPr marL="0" indent="0">
              <a:buNone/>
            </a:pPr>
            <a:endParaRPr lang="en-GB" sz="1400" dirty="0">
              <a:solidFill>
                <a:srgbClr val="000000"/>
              </a:solidFill>
            </a:endParaRPr>
          </a:p>
        </p:txBody>
      </p:sp>
      <p:graphicFrame>
        <p:nvGraphicFramePr>
          <p:cNvPr id="5" name="Diagram 4">
            <a:extLst>
              <a:ext uri="{FF2B5EF4-FFF2-40B4-BE49-F238E27FC236}">
                <a16:creationId xmlns:a16="http://schemas.microsoft.com/office/drawing/2014/main" id="{35BAB4BC-E132-4BE9-9B81-AA769A4A3B04}"/>
              </a:ext>
            </a:extLst>
          </p:cNvPr>
          <p:cNvGraphicFramePr/>
          <p:nvPr/>
        </p:nvGraphicFramePr>
        <p:xfrm>
          <a:off x="1224950" y="3899042"/>
          <a:ext cx="6855125" cy="295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C24DB61-63A0-4659-A8D7-1CE491793F87}"/>
              </a:ext>
            </a:extLst>
          </p:cNvPr>
          <p:cNvGraphicFramePr/>
          <p:nvPr/>
        </p:nvGraphicFramePr>
        <p:xfrm>
          <a:off x="4715774" y="3889193"/>
          <a:ext cx="6124755" cy="2978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116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D00F1CCE-1C00-4DE7-9071-39AFCC9FE5A8}"/>
                                            </p:graphicEl>
                                          </p:spTgt>
                                        </p:tgtEl>
                                        <p:attrNameLst>
                                          <p:attrName>style.visibility</p:attrName>
                                        </p:attrNameLst>
                                      </p:cBhvr>
                                      <p:to>
                                        <p:strVal val="visible"/>
                                      </p:to>
                                    </p:set>
                                    <p:animEffect transition="in" filter="fade">
                                      <p:cBhvr>
                                        <p:cTn id="27" dur="500"/>
                                        <p:tgtEl>
                                          <p:spTgt spid="5">
                                            <p:graphicEl>
                                              <a:dgm id="{D00F1CCE-1C00-4DE7-9071-39AFCC9FE5A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B28CD083-B008-45E3-AD95-8DA397510D2C}"/>
                                            </p:graphicEl>
                                          </p:spTgt>
                                        </p:tgtEl>
                                        <p:attrNameLst>
                                          <p:attrName>style.visibility</p:attrName>
                                        </p:attrNameLst>
                                      </p:cBhvr>
                                      <p:to>
                                        <p:strVal val="visible"/>
                                      </p:to>
                                    </p:set>
                                    <p:animEffect transition="in" filter="fade">
                                      <p:cBhvr>
                                        <p:cTn id="32" dur="500"/>
                                        <p:tgtEl>
                                          <p:spTgt spid="5">
                                            <p:graphicEl>
                                              <a:dgm id="{B28CD083-B008-45E3-AD95-8DA397510D2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CB5572E0-BDED-42A5-A6AB-1738654D5BE3}"/>
                                            </p:graphicEl>
                                          </p:spTgt>
                                        </p:tgtEl>
                                        <p:attrNameLst>
                                          <p:attrName>style.visibility</p:attrName>
                                        </p:attrNameLst>
                                      </p:cBhvr>
                                      <p:to>
                                        <p:strVal val="visible"/>
                                      </p:to>
                                    </p:set>
                                    <p:animEffect transition="in" filter="fade">
                                      <p:cBhvr>
                                        <p:cTn id="37" dur="500"/>
                                        <p:tgtEl>
                                          <p:spTgt spid="5">
                                            <p:graphicEl>
                                              <a:dgm id="{CB5572E0-BDED-42A5-A6AB-1738654D5BE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2CAB9166-5E94-4593-BA84-6DD747E2C2F5}"/>
                                            </p:graphicEl>
                                          </p:spTgt>
                                        </p:tgtEl>
                                        <p:attrNameLst>
                                          <p:attrName>style.visibility</p:attrName>
                                        </p:attrNameLst>
                                      </p:cBhvr>
                                      <p:to>
                                        <p:strVal val="visible"/>
                                      </p:to>
                                    </p:set>
                                    <p:animEffect transition="in" filter="fade">
                                      <p:cBhvr>
                                        <p:cTn id="42" dur="500"/>
                                        <p:tgtEl>
                                          <p:spTgt spid="5">
                                            <p:graphicEl>
                                              <a:dgm id="{2CAB9166-5E94-4593-BA84-6DD747E2C2F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1AF8EB8F-B92A-486A-B05F-9DA76702DFCC}"/>
                                            </p:graphicEl>
                                          </p:spTgt>
                                        </p:tgtEl>
                                        <p:attrNameLst>
                                          <p:attrName>style.visibility</p:attrName>
                                        </p:attrNameLst>
                                      </p:cBhvr>
                                      <p:to>
                                        <p:strVal val="visible"/>
                                      </p:to>
                                    </p:set>
                                    <p:animEffect transition="in" filter="fade">
                                      <p:cBhvr>
                                        <p:cTn id="47" dur="500"/>
                                        <p:tgtEl>
                                          <p:spTgt spid="5">
                                            <p:graphicEl>
                                              <a:dgm id="{1AF8EB8F-B92A-486A-B05F-9DA76702DFC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CCDFD4F1-ED38-45D7-8CFC-03D0FB81A6F5}"/>
                                            </p:graphicEl>
                                          </p:spTgt>
                                        </p:tgtEl>
                                        <p:attrNameLst>
                                          <p:attrName>style.visibility</p:attrName>
                                        </p:attrNameLst>
                                      </p:cBhvr>
                                      <p:to>
                                        <p:strVal val="visible"/>
                                      </p:to>
                                    </p:set>
                                    <p:animEffect transition="in" filter="fade">
                                      <p:cBhvr>
                                        <p:cTn id="52" dur="500"/>
                                        <p:tgtEl>
                                          <p:spTgt spid="9">
                                            <p:graphicEl>
                                              <a:dgm id="{CCDFD4F1-ED38-45D7-8CFC-03D0FB81A6F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BAA76C08-1B73-4530-BD8A-8B8B2334AE1F}"/>
                                            </p:graphicEl>
                                          </p:spTgt>
                                        </p:tgtEl>
                                        <p:attrNameLst>
                                          <p:attrName>style.visibility</p:attrName>
                                        </p:attrNameLst>
                                      </p:cBhvr>
                                      <p:to>
                                        <p:strVal val="visible"/>
                                      </p:to>
                                    </p:set>
                                    <p:animEffect transition="in" filter="fade">
                                      <p:cBhvr>
                                        <p:cTn id="57" dur="500"/>
                                        <p:tgtEl>
                                          <p:spTgt spid="9">
                                            <p:graphicEl>
                                              <a:dgm id="{BAA76C08-1B73-4530-BD8A-8B8B2334AE1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graphicEl>
                                              <a:dgm id="{23920054-F9DA-4952-BBF8-7A120E84E882}"/>
                                            </p:graphicEl>
                                          </p:spTgt>
                                        </p:tgtEl>
                                        <p:attrNameLst>
                                          <p:attrName>style.visibility</p:attrName>
                                        </p:attrNameLst>
                                      </p:cBhvr>
                                      <p:to>
                                        <p:strVal val="visible"/>
                                      </p:to>
                                    </p:set>
                                    <p:animEffect transition="in" filter="fade">
                                      <p:cBhvr>
                                        <p:cTn id="62" dur="500"/>
                                        <p:tgtEl>
                                          <p:spTgt spid="9">
                                            <p:graphicEl>
                                              <a:dgm id="{23920054-F9DA-4952-BBF8-7A120E84E88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graphicEl>
                                              <a:dgm id="{9BEC29E6-A414-4415-9FCB-24A9E6D24196}"/>
                                            </p:graphicEl>
                                          </p:spTgt>
                                        </p:tgtEl>
                                        <p:attrNameLst>
                                          <p:attrName>style.visibility</p:attrName>
                                        </p:attrNameLst>
                                      </p:cBhvr>
                                      <p:to>
                                        <p:strVal val="visible"/>
                                      </p:to>
                                    </p:set>
                                    <p:animEffect transition="in" filter="fade">
                                      <p:cBhvr>
                                        <p:cTn id="67" dur="500"/>
                                        <p:tgtEl>
                                          <p:spTgt spid="9">
                                            <p:graphicEl>
                                              <a:dgm id="{9BEC29E6-A414-4415-9FCB-24A9E6D2419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graphicEl>
                                              <a:dgm id="{AB86B767-9CDC-451E-BD40-D38D3BC9FE79}"/>
                                            </p:graphicEl>
                                          </p:spTgt>
                                        </p:tgtEl>
                                        <p:attrNameLst>
                                          <p:attrName>style.visibility</p:attrName>
                                        </p:attrNameLst>
                                      </p:cBhvr>
                                      <p:to>
                                        <p:strVal val="visible"/>
                                      </p:to>
                                    </p:set>
                                    <p:animEffect transition="in" filter="fade">
                                      <p:cBhvr>
                                        <p:cTn id="72" dur="500"/>
                                        <p:tgtEl>
                                          <p:spTgt spid="9">
                                            <p:graphicEl>
                                              <a:dgm id="{AB86B767-9CDC-451E-BD40-D38D3BC9FE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noAutofit/>
          </a:bodyPr>
          <a:lstStyle/>
          <a:p>
            <a:r>
              <a:rPr lang="en-GB" sz="3600" dirty="0"/>
              <a:t>Ownership and Liability:</a:t>
            </a:r>
            <a:br>
              <a:rPr lang="en-GB" sz="3600" dirty="0"/>
            </a:br>
            <a:r>
              <a:rPr lang="en-GB" sz="3600" dirty="0"/>
              <a:t>Private – Cooperative</a:t>
            </a:r>
            <a:br>
              <a:rPr lang="en-GB" sz="3600" dirty="0"/>
            </a:br>
            <a:endParaRPr lang="en-GB" sz="3600" dirty="0"/>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2152650" y="1486319"/>
            <a:ext cx="7886700" cy="4351338"/>
          </a:xfrm>
        </p:spPr>
        <p:txBody>
          <a:bodyPr>
            <a:normAutofit/>
          </a:bodyPr>
          <a:lstStyle/>
          <a:p>
            <a:r>
              <a:rPr lang="en-GB" sz="1400" dirty="0">
                <a:solidFill>
                  <a:srgbClr val="000000"/>
                </a:solidFill>
              </a:rPr>
              <a:t>Co-operatives are businesses which are owned and run by their members. </a:t>
            </a:r>
          </a:p>
          <a:p>
            <a:r>
              <a:rPr lang="en-GB" sz="1400" dirty="0">
                <a:solidFill>
                  <a:srgbClr val="000000"/>
                </a:solidFill>
              </a:rPr>
              <a:t>Common ‘members’ of a co-operative include customers, employees, and local residents, with each member having a chance to express their views and share the business’ profits. </a:t>
            </a:r>
          </a:p>
          <a:p>
            <a:r>
              <a:rPr lang="en-GB" sz="1400" dirty="0">
                <a:solidFill>
                  <a:srgbClr val="000000"/>
                </a:solidFill>
              </a:rPr>
              <a:t>There are currently over 7,000 co-operative businesses across the UK owned by more than 17 million members, operating across a range of sectors from agriculture to social enterprises, sports initiatives to retail and education, with the number people looking to either start a new business as a co-operative or convert their existing business into a co-operative predicted to increase further. </a:t>
            </a:r>
          </a:p>
          <a:p>
            <a:r>
              <a:rPr lang="en-GB" sz="1400" dirty="0">
                <a:solidFill>
                  <a:srgbClr val="000000"/>
                </a:solidFill>
              </a:rPr>
              <a:t>The Co-op group who run a wide range of businesses ranging from funeral care to food retail and the John Lewis Partnership who own one of the UK’s most successful department stores amongst many other businesses are two of the biggest examples of Co-operatives which operate within the UK. </a:t>
            </a:r>
          </a:p>
          <a:p>
            <a:pPr marL="0" indent="0">
              <a:buNone/>
            </a:pPr>
            <a:endParaRPr lang="en-GB" sz="1400" dirty="0">
              <a:solidFill>
                <a:srgbClr val="000000"/>
              </a:solidFill>
            </a:endParaRPr>
          </a:p>
          <a:p>
            <a:pPr marL="0" indent="0">
              <a:buNone/>
            </a:pPr>
            <a:endParaRPr lang="en-GB" sz="1400" dirty="0">
              <a:solidFill>
                <a:srgbClr val="000000"/>
              </a:solidFill>
            </a:endParaRPr>
          </a:p>
          <a:p>
            <a:pPr marL="0" indent="0">
              <a:buNone/>
            </a:pPr>
            <a:endParaRPr lang="en-GB" sz="1400" dirty="0">
              <a:solidFill>
                <a:srgbClr val="000000"/>
              </a:solidFill>
            </a:endParaRPr>
          </a:p>
        </p:txBody>
      </p:sp>
      <p:graphicFrame>
        <p:nvGraphicFramePr>
          <p:cNvPr id="6" name="Diagram 5">
            <a:extLst>
              <a:ext uri="{FF2B5EF4-FFF2-40B4-BE49-F238E27FC236}">
                <a16:creationId xmlns:a16="http://schemas.microsoft.com/office/drawing/2014/main" id="{E9D6A471-ABA6-4173-8F50-38998707E793}"/>
              </a:ext>
            </a:extLst>
          </p:cNvPr>
          <p:cNvGraphicFramePr/>
          <p:nvPr/>
        </p:nvGraphicFramePr>
        <p:xfrm>
          <a:off x="2077888" y="4136880"/>
          <a:ext cx="5152845" cy="2673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1AD3968E-4A8E-468A-9A05-1AE8452F92CA}"/>
              </a:ext>
            </a:extLst>
          </p:cNvPr>
          <p:cNvGraphicFramePr/>
          <p:nvPr/>
        </p:nvGraphicFramePr>
        <p:xfrm>
          <a:off x="4593925" y="4136880"/>
          <a:ext cx="6194844" cy="2673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2578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AD24DE5A-33A2-442D-B37F-3EF04E1C6F38}"/>
                                            </p:graphicEl>
                                          </p:spTgt>
                                        </p:tgtEl>
                                        <p:attrNameLst>
                                          <p:attrName>style.visibility</p:attrName>
                                        </p:attrNameLst>
                                      </p:cBhvr>
                                      <p:to>
                                        <p:strVal val="visible"/>
                                      </p:to>
                                    </p:set>
                                    <p:animEffect transition="in" filter="fade">
                                      <p:cBhvr>
                                        <p:cTn id="27" dur="500"/>
                                        <p:tgtEl>
                                          <p:spTgt spid="6">
                                            <p:graphicEl>
                                              <a:dgm id="{AD24DE5A-33A2-442D-B37F-3EF04E1C6F3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7739D6B0-DCB2-4449-A2A8-32B841B593C0}"/>
                                            </p:graphicEl>
                                          </p:spTgt>
                                        </p:tgtEl>
                                        <p:attrNameLst>
                                          <p:attrName>style.visibility</p:attrName>
                                        </p:attrNameLst>
                                      </p:cBhvr>
                                      <p:to>
                                        <p:strVal val="visible"/>
                                      </p:to>
                                    </p:set>
                                    <p:animEffect transition="in" filter="fade">
                                      <p:cBhvr>
                                        <p:cTn id="32" dur="500"/>
                                        <p:tgtEl>
                                          <p:spTgt spid="6">
                                            <p:graphicEl>
                                              <a:dgm id="{7739D6B0-DCB2-4449-A2A8-32B841B593C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5FFC557B-A171-4963-AF2D-67F4FB0DD6DA}"/>
                                            </p:graphicEl>
                                          </p:spTgt>
                                        </p:tgtEl>
                                        <p:attrNameLst>
                                          <p:attrName>style.visibility</p:attrName>
                                        </p:attrNameLst>
                                      </p:cBhvr>
                                      <p:to>
                                        <p:strVal val="visible"/>
                                      </p:to>
                                    </p:set>
                                    <p:animEffect transition="in" filter="fade">
                                      <p:cBhvr>
                                        <p:cTn id="37" dur="500"/>
                                        <p:tgtEl>
                                          <p:spTgt spid="6">
                                            <p:graphicEl>
                                              <a:dgm id="{5FFC557B-A171-4963-AF2D-67F4FB0DD6D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graphicEl>
                                              <a:dgm id="{30D2C234-1D1B-4A38-B9D8-8965A77A7D40}"/>
                                            </p:graphicEl>
                                          </p:spTgt>
                                        </p:tgtEl>
                                        <p:attrNameLst>
                                          <p:attrName>style.visibility</p:attrName>
                                        </p:attrNameLst>
                                      </p:cBhvr>
                                      <p:to>
                                        <p:strVal val="visible"/>
                                      </p:to>
                                    </p:set>
                                    <p:animEffect transition="in" filter="fade">
                                      <p:cBhvr>
                                        <p:cTn id="42" dur="500"/>
                                        <p:tgtEl>
                                          <p:spTgt spid="9">
                                            <p:graphicEl>
                                              <a:dgm id="{30D2C234-1D1B-4A38-B9D8-8965A77A7D4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dgm id="{79C27036-0BD5-4761-8AB1-222DF7049998}"/>
                                            </p:graphicEl>
                                          </p:spTgt>
                                        </p:tgtEl>
                                        <p:attrNameLst>
                                          <p:attrName>style.visibility</p:attrName>
                                        </p:attrNameLst>
                                      </p:cBhvr>
                                      <p:to>
                                        <p:strVal val="visible"/>
                                      </p:to>
                                    </p:set>
                                    <p:animEffect transition="in" filter="fade">
                                      <p:cBhvr>
                                        <p:cTn id="47" dur="500"/>
                                        <p:tgtEl>
                                          <p:spTgt spid="9">
                                            <p:graphicEl>
                                              <a:dgm id="{79C27036-0BD5-4761-8AB1-222DF704999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05361792-5C97-4317-9895-481EE846FD9C}"/>
                                            </p:graphicEl>
                                          </p:spTgt>
                                        </p:tgtEl>
                                        <p:attrNameLst>
                                          <p:attrName>style.visibility</p:attrName>
                                        </p:attrNameLst>
                                      </p:cBhvr>
                                      <p:to>
                                        <p:strVal val="visible"/>
                                      </p:to>
                                    </p:set>
                                    <p:animEffect transition="in" filter="fade">
                                      <p:cBhvr>
                                        <p:cTn id="52" dur="500"/>
                                        <p:tgtEl>
                                          <p:spTgt spid="9">
                                            <p:graphicEl>
                                              <a:dgm id="{05361792-5C97-4317-9895-481EE846FD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Sub>
          <a:bldDgm bld="one"/>
        </p:bldSub>
      </p:bldGraphic>
      <p:bldGraphic spid="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noAutofit/>
          </a:bodyPr>
          <a:lstStyle/>
          <a:p>
            <a:r>
              <a:rPr lang="en-GB" sz="3200" dirty="0"/>
              <a:t>Ownership and Liability:</a:t>
            </a:r>
            <a:br>
              <a:rPr lang="en-GB" sz="3200" dirty="0"/>
            </a:br>
            <a:r>
              <a:rPr lang="en-GB" sz="3200" dirty="0"/>
              <a:t>Public</a:t>
            </a:r>
            <a:endParaRPr lang="en-GB" sz="3600" dirty="0"/>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fontScale="85000" lnSpcReduction="20000"/>
          </a:bodyPr>
          <a:lstStyle/>
          <a:p>
            <a:pPr marL="0" indent="0">
              <a:buNone/>
            </a:pPr>
            <a:r>
              <a:rPr lang="en-GB" b="1" dirty="0"/>
              <a:t>Activity 3</a:t>
            </a:r>
            <a:r>
              <a:rPr lang="en-GB" dirty="0"/>
              <a:t>: Public businesses.</a:t>
            </a:r>
          </a:p>
          <a:p>
            <a:pPr marL="0" indent="0">
              <a:buNone/>
            </a:pPr>
            <a:endParaRPr lang="en-GB" dirty="0"/>
          </a:p>
          <a:p>
            <a:pPr marL="0" indent="0">
              <a:buNone/>
            </a:pPr>
            <a:r>
              <a:rPr lang="en-GB" dirty="0"/>
              <a:t>Research 3 different public businesses and create a poster which covers the following about each one:</a:t>
            </a:r>
          </a:p>
          <a:p>
            <a:r>
              <a:rPr lang="en-GB" dirty="0"/>
              <a:t>How long they have been established.</a:t>
            </a:r>
          </a:p>
          <a:p>
            <a:r>
              <a:rPr lang="en-GB" dirty="0"/>
              <a:t>Why they exist.</a:t>
            </a:r>
          </a:p>
          <a:p>
            <a:r>
              <a:rPr lang="en-GB" dirty="0"/>
              <a:t>What types of products or services the business offers.</a:t>
            </a:r>
          </a:p>
          <a:p>
            <a:r>
              <a:rPr lang="en-GB" dirty="0"/>
              <a:t>The yearly turnover of the business.</a:t>
            </a:r>
          </a:p>
          <a:p>
            <a:r>
              <a:rPr lang="en-GB" dirty="0"/>
              <a:t>The number of employees in the business.</a:t>
            </a:r>
          </a:p>
          <a:p>
            <a:r>
              <a:rPr lang="en-GB" dirty="0"/>
              <a:t>The target audience of the business.</a:t>
            </a:r>
          </a:p>
          <a:p>
            <a:r>
              <a:rPr lang="en-GB" dirty="0"/>
              <a:t>Any other key information about the business.</a:t>
            </a:r>
          </a:p>
          <a:p>
            <a:endParaRPr lang="en-GB" dirty="0"/>
          </a:p>
        </p:txBody>
      </p:sp>
    </p:spTree>
    <p:extLst>
      <p:ext uri="{BB962C8B-B14F-4D97-AF65-F5344CB8AC3E}">
        <p14:creationId xmlns:p14="http://schemas.microsoft.com/office/powerpoint/2010/main" val="291356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a:xfrm>
            <a:off x="2015491" y="365125"/>
            <a:ext cx="3840085" cy="1692794"/>
          </a:xfrm>
        </p:spPr>
        <p:txBody>
          <a:bodyPr>
            <a:normAutofit/>
          </a:bodyPr>
          <a:lstStyle/>
          <a:p>
            <a:r>
              <a:rPr lang="en-GB" sz="3700" dirty="0"/>
              <a:t>Ownership and Liability:</a:t>
            </a:r>
            <a:br>
              <a:rPr lang="en-GB" sz="3700" dirty="0"/>
            </a:br>
            <a:r>
              <a:rPr lang="en-GB" sz="3700" dirty="0"/>
              <a:t>Public</a:t>
            </a:r>
          </a:p>
        </p:txBody>
      </p:sp>
      <p:cxnSp>
        <p:nvCxnSpPr>
          <p:cNvPr id="73"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2015490" y="2316480"/>
            <a:ext cx="4856887" cy="3720782"/>
          </a:xfrm>
        </p:spPr>
        <p:txBody>
          <a:bodyPr>
            <a:noAutofit/>
          </a:bodyPr>
          <a:lstStyle/>
          <a:p>
            <a:r>
              <a:rPr lang="en-GB" sz="1500" dirty="0"/>
              <a:t>Public businesses are owned by the government with the purpose of benefitting the public. </a:t>
            </a:r>
          </a:p>
          <a:p>
            <a:r>
              <a:rPr lang="en-GB" sz="1500" dirty="0"/>
              <a:t>These businesses can either be set up by the government or the government may acquire private businesses for a variety of reasons.</a:t>
            </a:r>
          </a:p>
          <a:p>
            <a:r>
              <a:rPr lang="en-GB" sz="1500" dirty="0"/>
              <a:t>For example, in 2007, the UK government purchased Northern Rock in a £37bn bailout, protecting the UK public’s savings and mortgages before selling off most of Northern Rock’s asset, which were mainly mortgages on houses all over the country, successfully recouping most of its £37bn of funding it made available when it acquired the bank.</a:t>
            </a:r>
          </a:p>
          <a:p>
            <a:r>
              <a:rPr lang="en-GB" sz="1500" dirty="0"/>
              <a:t>The picture on the right shows customers queuing to withdraw their money from Northern Rock during the 2007 crisis.</a:t>
            </a:r>
          </a:p>
        </p:txBody>
      </p:sp>
      <p:pic>
        <p:nvPicPr>
          <p:cNvPr id="1028" name="Picture 4" descr="Citi&amp;#39;s Northern Rock wager has political spice – Breakingviews">
            <a:extLst>
              <a:ext uri="{FF2B5EF4-FFF2-40B4-BE49-F238E27FC236}">
                <a16:creationId xmlns:a16="http://schemas.microsoft.com/office/drawing/2014/main" id="{23882498-1E44-4C19-9D7D-85C7E2D2F7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49" r="18057" b="-1"/>
          <a:stretch/>
        </p:blipFill>
        <p:spPr bwMode="auto">
          <a:xfrm>
            <a:off x="6747513" y="11"/>
            <a:ext cx="3920487"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2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Learning Aim A</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a:bodyPr>
          <a:lstStyle/>
          <a:p>
            <a:pPr marL="0" indent="0">
              <a:buNone/>
            </a:pPr>
            <a:endParaRPr lang="en-GB" sz="3600" b="1" dirty="0">
              <a:solidFill>
                <a:srgbClr val="000000"/>
              </a:solidFill>
            </a:endParaRPr>
          </a:p>
          <a:p>
            <a:pPr marL="0" indent="0" algn="ctr">
              <a:buNone/>
            </a:pPr>
            <a:endParaRPr lang="en-GB" sz="3600" b="1" dirty="0">
              <a:solidFill>
                <a:srgbClr val="000000"/>
              </a:solidFill>
            </a:endParaRPr>
          </a:p>
          <a:p>
            <a:pPr marL="0" indent="0" algn="ctr">
              <a:buNone/>
            </a:pPr>
            <a:r>
              <a:rPr lang="en-GB" sz="3600" b="1" dirty="0">
                <a:solidFill>
                  <a:srgbClr val="000000"/>
                </a:solidFill>
              </a:rPr>
              <a:t>Explore the Features of Different Businesses and Analyse What Makes them Successful</a:t>
            </a:r>
          </a:p>
        </p:txBody>
      </p:sp>
    </p:spTree>
    <p:extLst>
      <p:ext uri="{BB962C8B-B14F-4D97-AF65-F5344CB8AC3E}">
        <p14:creationId xmlns:p14="http://schemas.microsoft.com/office/powerpoint/2010/main" val="419269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a:xfrm>
            <a:off x="2015491" y="365125"/>
            <a:ext cx="3840085" cy="1692794"/>
          </a:xfrm>
        </p:spPr>
        <p:txBody>
          <a:bodyPr>
            <a:normAutofit/>
          </a:bodyPr>
          <a:lstStyle/>
          <a:p>
            <a:r>
              <a:rPr lang="en-GB" sz="3700"/>
              <a:t>Ownership and Liability:</a:t>
            </a:r>
            <a:br>
              <a:rPr lang="en-GB" sz="3700"/>
            </a:br>
            <a:r>
              <a:rPr lang="en-GB" sz="3700"/>
              <a:t>Public</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2015491" y="2575034"/>
            <a:ext cx="3999997" cy="3462228"/>
          </a:xfrm>
        </p:spPr>
        <p:txBody>
          <a:bodyPr>
            <a:noAutofit/>
          </a:bodyPr>
          <a:lstStyle/>
          <a:p>
            <a:r>
              <a:rPr lang="en-GB" sz="1600" dirty="0"/>
              <a:t>Businesses owned by the government are often referred to as ‘public sector businesses’ and are funded through a variety of taxes which include: Income Tax, National Insurance, and VAT etc. </a:t>
            </a:r>
          </a:p>
          <a:p>
            <a:r>
              <a:rPr lang="en-GB" sz="1600" dirty="0"/>
              <a:t>Once taxes are collected, the government allocates the funds to various budgets which are associated with public sector businesses.  </a:t>
            </a:r>
          </a:p>
          <a:p>
            <a:pPr>
              <a:buFont typeface="Arial" panose="020B0604020202020204" pitchFamily="34" charset="0"/>
              <a:buChar char="•"/>
            </a:pPr>
            <a:r>
              <a:rPr lang="en-GB" sz="1600" dirty="0">
                <a:latin typeface="arial" panose="020B0604020202020204" pitchFamily="34" charset="0"/>
              </a:rPr>
              <a:t>Some examples of public sector businesses include: the Bank of </a:t>
            </a:r>
            <a:r>
              <a:rPr lang="en-GB" sz="1600" b="1" dirty="0">
                <a:latin typeface="arial" panose="020B0604020202020204" pitchFamily="34" charset="0"/>
              </a:rPr>
              <a:t>England</a:t>
            </a:r>
            <a:r>
              <a:rPr lang="en-GB" sz="1600" dirty="0">
                <a:latin typeface="arial" panose="020B0604020202020204" pitchFamily="34" charset="0"/>
              </a:rPr>
              <a:t> (BoE), the British Broadcasting Corporation (BBC), and </a:t>
            </a:r>
            <a:r>
              <a:rPr lang="en-GB" sz="1600" dirty="0"/>
              <a:t>Network Rail.</a:t>
            </a:r>
          </a:p>
        </p:txBody>
      </p:sp>
      <p:pic>
        <p:nvPicPr>
          <p:cNvPr id="2050" name="Picture 2" descr="the bbc news: Latest News &amp;amp; Videos, Photos about the bbc news | The  Economic Times - Page 1">
            <a:extLst>
              <a:ext uri="{FF2B5EF4-FFF2-40B4-BE49-F238E27FC236}">
                <a16:creationId xmlns:a16="http://schemas.microsoft.com/office/drawing/2014/main" id="{278636F9-862B-4861-B439-06FCDE8A7D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67" r="28152"/>
          <a:stretch/>
        </p:blipFill>
        <p:spPr bwMode="auto">
          <a:xfrm>
            <a:off x="5933137" y="11"/>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3011-B33B-4999-98D3-3CB35F88FD79}"/>
              </a:ext>
            </a:extLst>
          </p:cNvPr>
          <p:cNvSpPr>
            <a:spLocks noGrp="1"/>
          </p:cNvSpPr>
          <p:nvPr>
            <p:ph type="title"/>
          </p:nvPr>
        </p:nvSpPr>
        <p:spPr/>
        <p:txBody>
          <a:bodyPr/>
          <a:lstStyle/>
          <a:p>
            <a:r>
              <a:rPr lang="en-GB" dirty="0"/>
              <a:t>Ownership and Liability:</a:t>
            </a:r>
            <a:br>
              <a:rPr lang="en-GB" dirty="0"/>
            </a:br>
            <a:r>
              <a:rPr lang="en-GB" dirty="0"/>
              <a:t>Not for profit</a:t>
            </a:r>
          </a:p>
        </p:txBody>
      </p:sp>
      <p:sp>
        <p:nvSpPr>
          <p:cNvPr id="3" name="Content Placeholder 2">
            <a:extLst>
              <a:ext uri="{FF2B5EF4-FFF2-40B4-BE49-F238E27FC236}">
                <a16:creationId xmlns:a16="http://schemas.microsoft.com/office/drawing/2014/main" id="{8985EFA5-8D84-4363-A5E3-BF8BC38DC5FD}"/>
              </a:ext>
            </a:extLst>
          </p:cNvPr>
          <p:cNvSpPr>
            <a:spLocks noGrp="1"/>
          </p:cNvSpPr>
          <p:nvPr>
            <p:ph idx="1"/>
          </p:nvPr>
        </p:nvSpPr>
        <p:spPr/>
        <p:txBody>
          <a:bodyPr>
            <a:normAutofit fontScale="92500" lnSpcReduction="10000"/>
          </a:bodyPr>
          <a:lstStyle/>
          <a:p>
            <a:r>
              <a:rPr lang="en-GB" dirty="0"/>
              <a:t>Just because a business is classified as a not-for-profit organisation doesn’t mean it cannot make a profit. </a:t>
            </a:r>
          </a:p>
          <a:p>
            <a:r>
              <a:rPr lang="en-GB" dirty="0"/>
              <a:t>Infact, most not-for-profit organisations will aim to create a profit or at least generate enough revenue to cover their running costs e.g. staff and overheads just like any other business.</a:t>
            </a:r>
          </a:p>
          <a:p>
            <a:r>
              <a:rPr lang="en-GB" dirty="0"/>
              <a:t>However, they are not set up with the intention of making a profit, they typically operate with the intention of providing a public service or helping people.</a:t>
            </a:r>
          </a:p>
          <a:p>
            <a:r>
              <a:rPr lang="en-GB" dirty="0"/>
              <a:t>In comparison to a private business, a not-for-profit business reinvests any surplus revenue (profits) into the business rather than rewarding shareholders. </a:t>
            </a:r>
          </a:p>
          <a:p>
            <a:endParaRPr lang="en-GB" dirty="0"/>
          </a:p>
        </p:txBody>
      </p:sp>
    </p:spTree>
    <p:extLst>
      <p:ext uri="{BB962C8B-B14F-4D97-AF65-F5344CB8AC3E}">
        <p14:creationId xmlns:p14="http://schemas.microsoft.com/office/powerpoint/2010/main" val="165858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a:xfrm>
            <a:off x="1925016" y="3429001"/>
            <a:ext cx="2468166" cy="2452687"/>
          </a:xfrm>
        </p:spPr>
        <p:txBody>
          <a:bodyPr anchor="ctr">
            <a:normAutofit/>
          </a:bodyPr>
          <a:lstStyle/>
          <a:p>
            <a:r>
              <a:rPr lang="en-GB" sz="3100" dirty="0"/>
              <a:t>Ownership and Liability:</a:t>
            </a:r>
            <a:br>
              <a:rPr lang="en-GB" sz="3100" dirty="0"/>
            </a:br>
            <a:r>
              <a:rPr lang="en-GB" sz="3100" dirty="0"/>
              <a:t>Not for profit</a:t>
            </a:r>
          </a:p>
        </p:txBody>
      </p:sp>
      <p:pic>
        <p:nvPicPr>
          <p:cNvPr id="3074" name="Picture 2" descr="RSPCA criticises biker for having dog in a bag on back of Honda Gold Wing -  Nottinghamshire Live">
            <a:extLst>
              <a:ext uri="{FF2B5EF4-FFF2-40B4-BE49-F238E27FC236}">
                <a16:creationId xmlns:a16="http://schemas.microsoft.com/office/drawing/2014/main" id="{8C103F3E-B29E-4C52-9F26-F1392870B6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22" b="19756"/>
          <a:stretch/>
        </p:blipFill>
        <p:spPr bwMode="auto">
          <a:xfrm>
            <a:off x="1524020" y="11"/>
            <a:ext cx="9143980" cy="292723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4025660" y="3515577"/>
            <a:ext cx="6423804" cy="2927230"/>
          </a:xfrm>
        </p:spPr>
        <p:txBody>
          <a:bodyPr anchor="ctr">
            <a:noAutofit/>
          </a:bodyPr>
          <a:lstStyle/>
          <a:p>
            <a:r>
              <a:rPr lang="en-GB" sz="1800" dirty="0"/>
              <a:t>For example, a charity such as the RSPCA is classified as a not-for-profit organisation, it is the oldest welfare charity and is mainly funded by donations and grants, with any surplus money being reinvested into the charity so the organisation can fund campaigns to </a:t>
            </a:r>
            <a:r>
              <a:rPr lang="en-GB" sz="1800" i="1" dirty="0"/>
              <a:t>“raise standards of care, and awareness of issues, affecting animals today”</a:t>
            </a:r>
            <a:r>
              <a:rPr lang="en-GB" sz="1800" dirty="0"/>
              <a:t>.</a:t>
            </a:r>
          </a:p>
          <a:p>
            <a:r>
              <a:rPr lang="en-GB" sz="1800" dirty="0"/>
              <a:t>Alongside charities, voluntary organisations (set up and run by people solely on a voluntary basis e.g. MacMillan Cancer Support) and social enterprises (which aim to help society by selling products or services and utilising those profits to benefit select segments of society e.g. The National Trust) are both further examples of not-for-profit organisations.</a:t>
            </a:r>
          </a:p>
          <a:p>
            <a:pPr marL="0" indent="0">
              <a:buNone/>
            </a:pPr>
            <a:endParaRPr lang="en-GB" sz="1800" dirty="0"/>
          </a:p>
        </p:txBody>
      </p:sp>
    </p:spTree>
    <p:extLst>
      <p:ext uri="{BB962C8B-B14F-4D97-AF65-F5344CB8AC3E}">
        <p14:creationId xmlns:p14="http://schemas.microsoft.com/office/powerpoint/2010/main" val="4754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85E3-1A94-4BF0-AA7E-1CDE6CEFC470}"/>
              </a:ext>
            </a:extLst>
          </p:cNvPr>
          <p:cNvSpPr>
            <a:spLocks noGrp="1"/>
          </p:cNvSpPr>
          <p:nvPr>
            <p:ph type="title"/>
          </p:nvPr>
        </p:nvSpPr>
        <p:spPr/>
        <p:txBody>
          <a:bodyPr/>
          <a:lstStyle/>
          <a:p>
            <a:r>
              <a:rPr lang="en-GB" dirty="0"/>
              <a:t>Ownership and Liability</a:t>
            </a:r>
          </a:p>
        </p:txBody>
      </p:sp>
      <p:sp>
        <p:nvSpPr>
          <p:cNvPr id="3" name="Content Placeholder 2">
            <a:extLst>
              <a:ext uri="{FF2B5EF4-FFF2-40B4-BE49-F238E27FC236}">
                <a16:creationId xmlns:a16="http://schemas.microsoft.com/office/drawing/2014/main" id="{9E5BBE64-BF0F-4FF7-B97B-C787B5434A25}"/>
              </a:ext>
            </a:extLst>
          </p:cNvPr>
          <p:cNvSpPr>
            <a:spLocks noGrp="1"/>
          </p:cNvSpPr>
          <p:nvPr>
            <p:ph idx="1"/>
          </p:nvPr>
        </p:nvSpPr>
        <p:spPr>
          <a:xfrm>
            <a:off x="2152650" y="1825625"/>
            <a:ext cx="7886700" cy="4465907"/>
          </a:xfrm>
        </p:spPr>
        <p:txBody>
          <a:bodyPr>
            <a:noAutofit/>
          </a:bodyPr>
          <a:lstStyle/>
          <a:p>
            <a:pPr marL="0" indent="0">
              <a:buNone/>
            </a:pPr>
            <a:r>
              <a:rPr lang="en-GB" sz="1600" b="1" dirty="0"/>
              <a:t>Activity 4</a:t>
            </a:r>
            <a:r>
              <a:rPr lang="en-GB" sz="1600" dirty="0"/>
              <a:t>: Start your own Not-for-profit Organisation.</a:t>
            </a:r>
          </a:p>
          <a:p>
            <a:r>
              <a:rPr lang="en-GB" sz="1600" dirty="0"/>
              <a:t>Your task is to start your own not-for-profit organisation, it can be to support any cause you’d wish to support e.g. the RSPCA is a charity based around animal welfare and exists to “raise standards of care, and awareness of issues, affecting animals today”. </a:t>
            </a:r>
          </a:p>
          <a:p>
            <a:r>
              <a:rPr lang="en-GB" sz="1600" dirty="0"/>
              <a:t>Once you have an idea, create a pitch (in any format you wish) which could be used to raise funds for your not-for-profit organisation (paste screenshots of the pitch in the box provided in your workbook), it should include the following:</a:t>
            </a:r>
          </a:p>
          <a:p>
            <a:pPr lvl="1"/>
            <a:r>
              <a:rPr lang="en-GB" sz="1400" dirty="0"/>
              <a:t>The name of your not-for-profit organisation.</a:t>
            </a:r>
          </a:p>
          <a:p>
            <a:pPr lvl="1"/>
            <a:r>
              <a:rPr lang="en-GB" sz="1400" dirty="0"/>
              <a:t>A logo and slogan.</a:t>
            </a:r>
          </a:p>
          <a:p>
            <a:pPr lvl="1"/>
            <a:r>
              <a:rPr lang="en-GB" sz="1400" dirty="0"/>
              <a:t>An explanation of what cause your not-for-profit is set up to support and why.</a:t>
            </a:r>
          </a:p>
          <a:p>
            <a:pPr lvl="1"/>
            <a:r>
              <a:rPr lang="en-GB" sz="1400" dirty="0"/>
              <a:t>The USP of your not-for-profit organisation.</a:t>
            </a:r>
          </a:p>
          <a:p>
            <a:pPr lvl="1"/>
            <a:r>
              <a:rPr lang="en-GB" sz="1400" dirty="0"/>
              <a:t>Where you will operate (physical store or online etc.).</a:t>
            </a:r>
          </a:p>
          <a:p>
            <a:pPr lvl="1"/>
            <a:r>
              <a:rPr lang="en-GB" sz="1400" dirty="0"/>
              <a:t>How you will raise money for your chosen cause.</a:t>
            </a:r>
          </a:p>
          <a:p>
            <a:pPr lvl="1"/>
            <a:r>
              <a:rPr lang="en-GB" sz="1400" dirty="0"/>
              <a:t>The target market.</a:t>
            </a:r>
          </a:p>
          <a:p>
            <a:pPr lvl="1"/>
            <a:r>
              <a:rPr lang="en-GB" sz="1400" dirty="0"/>
              <a:t>Short, medium and long term aims. </a:t>
            </a:r>
          </a:p>
          <a:p>
            <a:pPr lvl="1"/>
            <a:r>
              <a:rPr lang="en-GB" sz="1400" dirty="0"/>
              <a:t>A justification of why you think it will be successful.</a:t>
            </a:r>
          </a:p>
          <a:p>
            <a:pPr marL="0" indent="0">
              <a:buNone/>
            </a:pPr>
            <a:endParaRPr lang="en-GB" sz="1600" dirty="0"/>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val="318973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3031-D45D-4901-B065-14989A97983E}"/>
              </a:ext>
            </a:extLst>
          </p:cNvPr>
          <p:cNvSpPr>
            <a:spLocks noGrp="1"/>
          </p:cNvSpPr>
          <p:nvPr>
            <p:ph type="title"/>
          </p:nvPr>
        </p:nvSpPr>
        <p:spPr/>
        <p:txBody>
          <a:bodyPr/>
          <a:lstStyle/>
          <a:p>
            <a:r>
              <a:rPr lang="en-GB" dirty="0"/>
              <a:t>Purposes</a:t>
            </a:r>
          </a:p>
        </p:txBody>
      </p:sp>
      <p:sp>
        <p:nvSpPr>
          <p:cNvPr id="3" name="Content Placeholder 2">
            <a:extLst>
              <a:ext uri="{FF2B5EF4-FFF2-40B4-BE49-F238E27FC236}">
                <a16:creationId xmlns:a16="http://schemas.microsoft.com/office/drawing/2014/main" id="{25CC8CD9-E03E-4A27-8D94-4DA5C1511AB7}"/>
              </a:ext>
            </a:extLst>
          </p:cNvPr>
          <p:cNvSpPr>
            <a:spLocks noGrp="1"/>
          </p:cNvSpPr>
          <p:nvPr>
            <p:ph idx="1"/>
          </p:nvPr>
        </p:nvSpPr>
        <p:spPr/>
        <p:txBody>
          <a:bodyPr>
            <a:normAutofit/>
          </a:bodyPr>
          <a:lstStyle/>
          <a:p>
            <a:r>
              <a:rPr lang="en-GB" dirty="0"/>
              <a:t>Alongside the type of ownership, it’s also important to understand why businesses exist i.e. what is their purpose?</a:t>
            </a:r>
          </a:p>
          <a:p>
            <a:r>
              <a:rPr lang="en-GB" dirty="0"/>
              <a:t>Every business exists for a purpose whether this be to </a:t>
            </a:r>
            <a:r>
              <a:rPr lang="en-GB" b="1" dirty="0"/>
              <a:t>supply products </a:t>
            </a:r>
            <a:r>
              <a:rPr lang="en-GB" dirty="0"/>
              <a:t>such as Currys PC World who sell electronical goods such as TVs and PCs or to </a:t>
            </a:r>
            <a:r>
              <a:rPr lang="en-GB" b="1" dirty="0"/>
              <a:t>provide a service</a:t>
            </a:r>
            <a:r>
              <a:rPr lang="en-GB" dirty="0"/>
              <a:t> such as a barber shop.</a:t>
            </a:r>
          </a:p>
          <a:p>
            <a:r>
              <a:rPr lang="en-GB" dirty="0">
                <a:solidFill>
                  <a:srgbClr val="FF0000"/>
                </a:solidFill>
              </a:rPr>
              <a:t>However, many businesses now offer a hybrid approach to maximise the value and experience they provide to their customers aswell as to boost their profit margins. </a:t>
            </a:r>
          </a:p>
          <a:p>
            <a:endParaRPr lang="en-GB" dirty="0"/>
          </a:p>
        </p:txBody>
      </p:sp>
    </p:spTree>
    <p:extLst>
      <p:ext uri="{BB962C8B-B14F-4D97-AF65-F5344CB8AC3E}">
        <p14:creationId xmlns:p14="http://schemas.microsoft.com/office/powerpoint/2010/main" val="888644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4C96-5B82-4DF5-8EA4-D58AD403C461}"/>
              </a:ext>
            </a:extLst>
          </p:cNvPr>
          <p:cNvSpPr>
            <a:spLocks noGrp="1"/>
          </p:cNvSpPr>
          <p:nvPr>
            <p:ph type="title"/>
          </p:nvPr>
        </p:nvSpPr>
        <p:spPr>
          <a:xfrm>
            <a:off x="1884759" y="3752850"/>
            <a:ext cx="2468166" cy="2452687"/>
          </a:xfrm>
        </p:spPr>
        <p:txBody>
          <a:bodyPr anchor="ctr">
            <a:normAutofit/>
          </a:bodyPr>
          <a:lstStyle/>
          <a:p>
            <a:r>
              <a:rPr lang="en-GB" sz="3100" dirty="0"/>
              <a:t>Purposes</a:t>
            </a:r>
          </a:p>
        </p:txBody>
      </p:sp>
      <p:pic>
        <p:nvPicPr>
          <p:cNvPr id="2052" name="Picture 4" descr="Picking up the big problem of small WEEE">
            <a:extLst>
              <a:ext uri="{FF2B5EF4-FFF2-40B4-BE49-F238E27FC236}">
                <a16:creationId xmlns:a16="http://schemas.microsoft.com/office/drawing/2014/main" id="{EC01C7FE-EAEB-45C5-A8C3-4E4E92613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83" b="30923"/>
          <a:stretch/>
        </p:blipFill>
        <p:spPr bwMode="auto">
          <a:xfrm>
            <a:off x="1524020" y="1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D18978-76CC-4B5F-9B30-DC7401CD5E76}"/>
              </a:ext>
            </a:extLst>
          </p:cNvPr>
          <p:cNvSpPr>
            <a:spLocks noGrp="1"/>
          </p:cNvSpPr>
          <p:nvPr>
            <p:ph idx="1"/>
          </p:nvPr>
        </p:nvSpPr>
        <p:spPr>
          <a:xfrm>
            <a:off x="4691986" y="3752851"/>
            <a:ext cx="5614060" cy="2452687"/>
          </a:xfrm>
        </p:spPr>
        <p:txBody>
          <a:bodyPr anchor="ctr">
            <a:noAutofit/>
          </a:bodyPr>
          <a:lstStyle/>
          <a:p>
            <a:r>
              <a:rPr lang="en-GB" sz="1800" dirty="0"/>
              <a:t>Within this hybrid approach, businesses which predominately supply products offer services in addition.</a:t>
            </a:r>
          </a:p>
          <a:p>
            <a:r>
              <a:rPr lang="en-GB" sz="1800" dirty="0"/>
              <a:t>For example, Currys PC World offer services to their customers which compliment the products they purchase such as the opportunity to have a PC set up or a cooker delivered and fitted through their ‘Knowhow’ team. </a:t>
            </a:r>
          </a:p>
        </p:txBody>
      </p:sp>
    </p:spTree>
    <p:extLst>
      <p:ext uri="{BB962C8B-B14F-4D97-AF65-F5344CB8AC3E}">
        <p14:creationId xmlns:p14="http://schemas.microsoft.com/office/powerpoint/2010/main" val="138133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4C96-5B82-4DF5-8EA4-D58AD403C461}"/>
              </a:ext>
            </a:extLst>
          </p:cNvPr>
          <p:cNvSpPr>
            <a:spLocks noGrp="1"/>
          </p:cNvSpPr>
          <p:nvPr>
            <p:ph type="title"/>
          </p:nvPr>
        </p:nvSpPr>
        <p:spPr>
          <a:xfrm>
            <a:off x="2015491" y="365125"/>
            <a:ext cx="3840085" cy="1692794"/>
          </a:xfrm>
        </p:spPr>
        <p:txBody>
          <a:bodyPr>
            <a:normAutofit/>
          </a:bodyPr>
          <a:lstStyle/>
          <a:p>
            <a:r>
              <a:rPr lang="en-GB" dirty="0"/>
              <a:t>Purposes</a:t>
            </a:r>
          </a:p>
        </p:txBody>
      </p:sp>
      <p:cxnSp>
        <p:nvCxnSpPr>
          <p:cNvPr id="139" name="Straight Arrow Connector 13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D18978-76CC-4B5F-9B30-DC7401CD5E76}"/>
              </a:ext>
            </a:extLst>
          </p:cNvPr>
          <p:cNvSpPr>
            <a:spLocks noGrp="1"/>
          </p:cNvSpPr>
          <p:nvPr>
            <p:ph idx="1"/>
          </p:nvPr>
        </p:nvSpPr>
        <p:spPr>
          <a:xfrm>
            <a:off x="2015491" y="2575034"/>
            <a:ext cx="3840085" cy="3462228"/>
          </a:xfrm>
        </p:spPr>
        <p:txBody>
          <a:bodyPr>
            <a:normAutofit/>
          </a:bodyPr>
          <a:lstStyle/>
          <a:p>
            <a:r>
              <a:rPr lang="en-GB" sz="2000" dirty="0"/>
              <a:t>In comparison, businesses which predominately provide services offer customers the opportunity to purchase products which complement the service. </a:t>
            </a:r>
          </a:p>
          <a:p>
            <a:r>
              <a:rPr lang="en-GB" sz="2000" dirty="0"/>
              <a:t>For example, it’s common for a barber to offer customers hair care products to purchase such as gel and wax following a hair cut.</a:t>
            </a:r>
          </a:p>
        </p:txBody>
      </p:sp>
      <p:pic>
        <p:nvPicPr>
          <p:cNvPr id="2054" name="Picture 6" descr="Advantages Of Selling Hair Products In Your Barbershop">
            <a:extLst>
              <a:ext uri="{FF2B5EF4-FFF2-40B4-BE49-F238E27FC236}">
                <a16:creationId xmlns:a16="http://schemas.microsoft.com/office/drawing/2014/main" id="{CDD6BF68-39CA-4104-83F9-2AA75C725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04" r="7854"/>
          <a:stretch/>
        </p:blipFill>
        <p:spPr bwMode="auto">
          <a:xfrm>
            <a:off x="5933137" y="11"/>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9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2152650" y="1763212"/>
            <a:ext cx="7886700" cy="4351338"/>
          </a:xfrm>
        </p:spPr>
        <p:txBody>
          <a:bodyPr>
            <a:normAutofit/>
          </a:bodyPr>
          <a:lstStyle/>
          <a:p>
            <a:r>
              <a:rPr lang="en-GB" sz="2000" dirty="0"/>
              <a:t>Businesses operate within sectors related to their nature and the products or services it provides.</a:t>
            </a:r>
          </a:p>
          <a:p>
            <a:r>
              <a:rPr lang="en-GB" sz="2000" dirty="0"/>
              <a:t>Within business, there are four main sectors which outline the key stages that a product goes through, right from the initial sourcing of raw materials to the final product being ready for the customer. </a:t>
            </a:r>
          </a:p>
          <a:p>
            <a:endParaRPr lang="en-GB" sz="2000" dirty="0"/>
          </a:p>
        </p:txBody>
      </p:sp>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Sectors:</a:t>
            </a:r>
          </a:p>
        </p:txBody>
      </p:sp>
      <p:graphicFrame>
        <p:nvGraphicFramePr>
          <p:cNvPr id="28" name="Diagram 27">
            <a:extLst>
              <a:ext uri="{FF2B5EF4-FFF2-40B4-BE49-F238E27FC236}">
                <a16:creationId xmlns:a16="http://schemas.microsoft.com/office/drawing/2014/main" id="{CBFB01A1-B4DC-4DC6-A9F6-FF71E4046CF0}"/>
              </a:ext>
            </a:extLst>
          </p:cNvPr>
          <p:cNvGraphicFramePr/>
          <p:nvPr/>
        </p:nvGraphicFramePr>
        <p:xfrm>
          <a:off x="2128748" y="2524473"/>
          <a:ext cx="7934505" cy="3662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14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graphicEl>
                                              <a:dgm id="{04FE36BB-FA6D-4A64-8D54-0D7B0965B2AE}"/>
                                            </p:graphicEl>
                                          </p:spTgt>
                                        </p:tgtEl>
                                        <p:attrNameLst>
                                          <p:attrName>style.visibility</p:attrName>
                                        </p:attrNameLst>
                                      </p:cBhvr>
                                      <p:to>
                                        <p:strVal val="visible"/>
                                      </p:to>
                                    </p:set>
                                    <p:animEffect transition="in" filter="fade">
                                      <p:cBhvr>
                                        <p:cTn id="17" dur="500"/>
                                        <p:tgtEl>
                                          <p:spTgt spid="28">
                                            <p:graphicEl>
                                              <a:dgm id="{04FE36BB-FA6D-4A64-8D54-0D7B0965B2A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graphicEl>
                                              <a:dgm id="{FF7277AE-BD47-4770-A555-AFD638190295}"/>
                                            </p:graphicEl>
                                          </p:spTgt>
                                        </p:tgtEl>
                                        <p:attrNameLst>
                                          <p:attrName>style.visibility</p:attrName>
                                        </p:attrNameLst>
                                      </p:cBhvr>
                                      <p:to>
                                        <p:strVal val="visible"/>
                                      </p:to>
                                    </p:set>
                                    <p:animEffect transition="in" filter="fade">
                                      <p:cBhvr>
                                        <p:cTn id="22" dur="500"/>
                                        <p:tgtEl>
                                          <p:spTgt spid="28">
                                            <p:graphicEl>
                                              <a:dgm id="{FF7277AE-BD47-4770-A555-AFD63819029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graphicEl>
                                              <a:dgm id="{E4041CE7-224F-4330-86EB-2AAC81B4DFDD}"/>
                                            </p:graphicEl>
                                          </p:spTgt>
                                        </p:tgtEl>
                                        <p:attrNameLst>
                                          <p:attrName>style.visibility</p:attrName>
                                        </p:attrNameLst>
                                      </p:cBhvr>
                                      <p:to>
                                        <p:strVal val="visible"/>
                                      </p:to>
                                    </p:set>
                                    <p:animEffect transition="in" filter="fade">
                                      <p:cBhvr>
                                        <p:cTn id="27" dur="500"/>
                                        <p:tgtEl>
                                          <p:spTgt spid="28">
                                            <p:graphicEl>
                                              <a:dgm id="{E4041CE7-224F-4330-86EB-2AAC81B4DFD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graphicEl>
                                              <a:dgm id="{ED9AD262-E41E-409A-8B5A-EEDDA76DE228}"/>
                                            </p:graphicEl>
                                          </p:spTgt>
                                        </p:tgtEl>
                                        <p:attrNameLst>
                                          <p:attrName>style.visibility</p:attrName>
                                        </p:attrNameLst>
                                      </p:cBhvr>
                                      <p:to>
                                        <p:strVal val="visible"/>
                                      </p:to>
                                    </p:set>
                                    <p:animEffect transition="in" filter="fade">
                                      <p:cBhvr>
                                        <p:cTn id="32" dur="500"/>
                                        <p:tgtEl>
                                          <p:spTgt spid="28">
                                            <p:graphicEl>
                                              <a:dgm id="{ED9AD262-E41E-409A-8B5A-EEDDA76DE2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28"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A3CDEC22-9EF3-483A-84A7-831D54BE048D}"/>
              </a:ext>
            </a:extLst>
          </p:cNvPr>
          <p:cNvSpPr>
            <a:spLocks noGrp="1"/>
          </p:cNvSpPr>
          <p:nvPr>
            <p:ph type="title"/>
          </p:nvPr>
        </p:nvSpPr>
        <p:spPr>
          <a:xfrm>
            <a:off x="2004061" y="325370"/>
            <a:ext cx="3276451" cy="1956841"/>
          </a:xfrm>
        </p:spPr>
        <p:txBody>
          <a:bodyPr anchor="b">
            <a:normAutofit/>
          </a:bodyPr>
          <a:lstStyle/>
          <a:p>
            <a:r>
              <a:rPr lang="en-GB" sz="4700" dirty="0"/>
              <a:t>Sectors: Primary</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5208E20-B122-4956-951B-BB90747659D0}"/>
              </a:ext>
            </a:extLst>
          </p:cNvPr>
          <p:cNvSpPr>
            <a:spLocks noGrp="1"/>
          </p:cNvSpPr>
          <p:nvPr>
            <p:ph idx="1"/>
          </p:nvPr>
        </p:nvSpPr>
        <p:spPr>
          <a:xfrm>
            <a:off x="2004060" y="2872899"/>
            <a:ext cx="3861902" cy="3659732"/>
          </a:xfrm>
        </p:spPr>
        <p:txBody>
          <a:bodyPr>
            <a:normAutofit fontScale="92500" lnSpcReduction="10000"/>
          </a:bodyPr>
          <a:lstStyle/>
          <a:p>
            <a:r>
              <a:rPr lang="en-GB" sz="1800" dirty="0"/>
              <a:t>The primary sector is essential and provides the foundations for the majority of businesses across all sectors and industries. </a:t>
            </a:r>
          </a:p>
          <a:p>
            <a:r>
              <a:rPr lang="en-GB" sz="1800" dirty="0"/>
              <a:t>Businesses that operate within the primary sector extract and harvest natural products from the land to collate raw materials and natural resources which are then sold on to other businesses who manufacture products or provide services. </a:t>
            </a:r>
          </a:p>
          <a:p>
            <a:r>
              <a:rPr lang="en-GB" sz="1800" dirty="0"/>
              <a:t>Common examples of the types of businesses in the primary sector include: fishing, farming, mining, and agriculture.</a:t>
            </a:r>
            <a:endParaRPr lang="en-GB" sz="1800" dirty="0">
              <a:latin typeface="ReithSans"/>
            </a:endParaRPr>
          </a:p>
          <a:p>
            <a:endParaRPr lang="en-GB" sz="1800" dirty="0"/>
          </a:p>
        </p:txBody>
      </p:sp>
      <p:pic>
        <p:nvPicPr>
          <p:cNvPr id="2050" name="Picture 2" descr="Brexit briefing: Would UK farms lose vital access to labour outside the EU?  - Insights - Farmers Guardian">
            <a:extLst>
              <a:ext uri="{FF2B5EF4-FFF2-40B4-BE49-F238E27FC236}">
                <a16:creationId xmlns:a16="http://schemas.microsoft.com/office/drawing/2014/main" id="{2D098CAC-A847-43D5-805E-267CC0BB3E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39" r="23357"/>
          <a:stretch/>
        </p:blipFill>
        <p:spPr bwMode="auto">
          <a:xfrm>
            <a:off x="6021239" y="10"/>
            <a:ext cx="464561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6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A3CDEC22-9EF3-483A-84A7-831D54BE048D}"/>
              </a:ext>
            </a:extLst>
          </p:cNvPr>
          <p:cNvSpPr>
            <a:spLocks noGrp="1"/>
          </p:cNvSpPr>
          <p:nvPr>
            <p:ph type="title"/>
          </p:nvPr>
        </p:nvSpPr>
        <p:spPr>
          <a:xfrm>
            <a:off x="2004061" y="325370"/>
            <a:ext cx="3276451" cy="1956841"/>
          </a:xfrm>
        </p:spPr>
        <p:txBody>
          <a:bodyPr anchor="b">
            <a:normAutofit/>
          </a:bodyPr>
          <a:lstStyle/>
          <a:p>
            <a:r>
              <a:rPr lang="en-GB" sz="4700" dirty="0"/>
              <a:t>Sectors: Secondary</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5208E20-B122-4956-951B-BB90747659D0}"/>
              </a:ext>
            </a:extLst>
          </p:cNvPr>
          <p:cNvSpPr>
            <a:spLocks noGrp="1"/>
          </p:cNvSpPr>
          <p:nvPr>
            <p:ph idx="1"/>
          </p:nvPr>
        </p:nvSpPr>
        <p:spPr>
          <a:xfrm>
            <a:off x="2004060" y="2760453"/>
            <a:ext cx="3932502" cy="3933645"/>
          </a:xfrm>
        </p:spPr>
        <p:txBody>
          <a:bodyPr>
            <a:normAutofit/>
          </a:bodyPr>
          <a:lstStyle/>
          <a:p>
            <a:r>
              <a:rPr lang="en-GB" sz="1400" dirty="0"/>
              <a:t>The secondary sector involves businesses who use the raw materials from the primary sector and turn them into products.</a:t>
            </a:r>
          </a:p>
          <a:p>
            <a:r>
              <a:rPr lang="en-GB" sz="1400" dirty="0"/>
              <a:t>Essentially, businesses in the secondary sector are manufacturers such as those in the car industry e.g. Jaguar Land Rover, Audi, and Vauxhall.</a:t>
            </a:r>
          </a:p>
          <a:p>
            <a:r>
              <a:rPr lang="en-GB" sz="1400" dirty="0"/>
              <a:t>However, any business which utilises raw materials and coverts them into new products through the manufacturing and assembly process would classify as operating within the secondary sector. </a:t>
            </a:r>
          </a:p>
          <a:p>
            <a:r>
              <a:rPr lang="en-GB" sz="1400" dirty="0"/>
              <a:t>Alongside car manufacturers, other examples of businesses which operate in the secondary sector include food production businesses such as a fast food, electronics or clothes manufacturers.</a:t>
            </a:r>
          </a:p>
          <a:p>
            <a:endParaRPr lang="en-GB" sz="1400" dirty="0"/>
          </a:p>
          <a:p>
            <a:endParaRPr lang="en-GB" sz="1400" dirty="0"/>
          </a:p>
        </p:txBody>
      </p:sp>
      <p:pic>
        <p:nvPicPr>
          <p:cNvPr id="1026" name="Picture 2" descr="Manufacturer Profile: Jaguar Land Rover - International Fleet World">
            <a:extLst>
              <a:ext uri="{FF2B5EF4-FFF2-40B4-BE49-F238E27FC236}">
                <a16:creationId xmlns:a16="http://schemas.microsoft.com/office/drawing/2014/main" id="{7C974429-DF6B-4658-9A73-81474F8834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09" r="17871"/>
          <a:stretch/>
        </p:blipFill>
        <p:spPr bwMode="auto">
          <a:xfrm>
            <a:off x="5937705" y="10"/>
            <a:ext cx="4729152"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Learning Aim A1</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a:bodyPr>
          <a:lstStyle/>
          <a:p>
            <a:pPr marL="0" indent="0" algn="ctr">
              <a:buNone/>
            </a:pPr>
            <a:endParaRPr lang="en-GB" sz="3600" b="1" dirty="0">
              <a:solidFill>
                <a:srgbClr val="000000"/>
              </a:solidFill>
            </a:endParaRPr>
          </a:p>
          <a:p>
            <a:pPr marL="0" indent="0" algn="ctr">
              <a:buNone/>
            </a:pPr>
            <a:endParaRPr lang="en-GB" sz="3600" b="1" dirty="0">
              <a:solidFill>
                <a:srgbClr val="000000"/>
              </a:solidFill>
            </a:endParaRPr>
          </a:p>
          <a:p>
            <a:pPr marL="0" indent="0" algn="ctr">
              <a:buNone/>
            </a:pPr>
            <a:r>
              <a:rPr lang="en-GB" sz="3600" b="1" dirty="0">
                <a:solidFill>
                  <a:srgbClr val="000000"/>
                </a:solidFill>
              </a:rPr>
              <a:t>Features of Businesses</a:t>
            </a:r>
          </a:p>
        </p:txBody>
      </p:sp>
    </p:spTree>
    <p:extLst>
      <p:ext uri="{BB962C8B-B14F-4D97-AF65-F5344CB8AC3E}">
        <p14:creationId xmlns:p14="http://schemas.microsoft.com/office/powerpoint/2010/main" val="3858583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A3CDEC22-9EF3-483A-84A7-831D54BE048D}"/>
              </a:ext>
            </a:extLst>
          </p:cNvPr>
          <p:cNvSpPr>
            <a:spLocks noGrp="1"/>
          </p:cNvSpPr>
          <p:nvPr>
            <p:ph type="title"/>
          </p:nvPr>
        </p:nvSpPr>
        <p:spPr>
          <a:xfrm>
            <a:off x="2004061" y="325370"/>
            <a:ext cx="3276451" cy="1956841"/>
          </a:xfrm>
        </p:spPr>
        <p:txBody>
          <a:bodyPr anchor="b">
            <a:normAutofit/>
          </a:bodyPr>
          <a:lstStyle/>
          <a:p>
            <a:r>
              <a:rPr lang="en-GB" sz="4700" dirty="0"/>
              <a:t>Sectors: Tertiary</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5208E20-B122-4956-951B-BB90747659D0}"/>
              </a:ext>
            </a:extLst>
          </p:cNvPr>
          <p:cNvSpPr>
            <a:spLocks noGrp="1"/>
          </p:cNvSpPr>
          <p:nvPr>
            <p:ph idx="1"/>
          </p:nvPr>
        </p:nvSpPr>
        <p:spPr>
          <a:xfrm>
            <a:off x="2004061" y="2872899"/>
            <a:ext cx="4034431" cy="3820164"/>
          </a:xfrm>
        </p:spPr>
        <p:txBody>
          <a:bodyPr>
            <a:normAutofit fontScale="92500" lnSpcReduction="10000"/>
          </a:bodyPr>
          <a:lstStyle/>
          <a:p>
            <a:r>
              <a:rPr lang="en-GB" sz="2000" dirty="0"/>
              <a:t>Businesses which operate within the tertiary sector provide services to other businesses or people.</a:t>
            </a:r>
          </a:p>
          <a:p>
            <a:r>
              <a:rPr lang="en-GB" sz="2000" dirty="0"/>
              <a:t>On a B2B basis, these services typically support the production and distribution processes of other businesses such as advertising and marketing, transport, or healthcare etc.</a:t>
            </a:r>
          </a:p>
          <a:p>
            <a:r>
              <a:rPr lang="en-GB" sz="2000" dirty="0"/>
              <a:t>Alternatively, services can also be provided on a predominately B2C basis, examples include cinemas, supermarkets and beauty salons.</a:t>
            </a:r>
            <a:endParaRPr lang="en-GB" sz="2000" dirty="0">
              <a:latin typeface="ReithSans"/>
            </a:endParaRPr>
          </a:p>
          <a:p>
            <a:endParaRPr lang="en-GB" sz="2000" dirty="0"/>
          </a:p>
        </p:txBody>
      </p:sp>
      <p:pic>
        <p:nvPicPr>
          <p:cNvPr id="2050" name="Picture 2" descr="people-at-cinema - 5 Alternative Cinema experiences in South Africa -  Sleeping-OUT News and EventsSleeping-OUT News and Events">
            <a:extLst>
              <a:ext uri="{FF2B5EF4-FFF2-40B4-BE49-F238E27FC236}">
                <a16:creationId xmlns:a16="http://schemas.microsoft.com/office/drawing/2014/main" id="{779AFB7C-08A0-4A37-A1A0-3FAE27F1AF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12" r="36684"/>
          <a:stretch/>
        </p:blipFill>
        <p:spPr bwMode="auto">
          <a:xfrm>
            <a:off x="6096001" y="10"/>
            <a:ext cx="457085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A3CDEC22-9EF3-483A-84A7-831D54BE048D}"/>
              </a:ext>
            </a:extLst>
          </p:cNvPr>
          <p:cNvSpPr>
            <a:spLocks noGrp="1"/>
          </p:cNvSpPr>
          <p:nvPr>
            <p:ph type="title"/>
          </p:nvPr>
        </p:nvSpPr>
        <p:spPr>
          <a:xfrm>
            <a:off x="2004061" y="325370"/>
            <a:ext cx="3276451" cy="1956841"/>
          </a:xfrm>
        </p:spPr>
        <p:txBody>
          <a:bodyPr anchor="b">
            <a:normAutofit/>
          </a:bodyPr>
          <a:lstStyle/>
          <a:p>
            <a:r>
              <a:rPr lang="en-GB" sz="4300" dirty="0"/>
              <a:t>Sectors: Quaternary</a:t>
            </a:r>
          </a:p>
        </p:txBody>
      </p:sp>
      <p:sp>
        <p:nvSpPr>
          <p:cNvPr id="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5208E20-B122-4956-951B-BB90747659D0}"/>
              </a:ext>
            </a:extLst>
          </p:cNvPr>
          <p:cNvSpPr>
            <a:spLocks noGrp="1"/>
          </p:cNvSpPr>
          <p:nvPr>
            <p:ph idx="1"/>
          </p:nvPr>
        </p:nvSpPr>
        <p:spPr>
          <a:xfrm>
            <a:off x="2004061" y="2872899"/>
            <a:ext cx="4090797" cy="3320668"/>
          </a:xfrm>
        </p:spPr>
        <p:txBody>
          <a:bodyPr>
            <a:noAutofit/>
          </a:bodyPr>
          <a:lstStyle/>
          <a:p>
            <a:r>
              <a:rPr lang="en-GB" sz="1700" dirty="0"/>
              <a:t>The quaternary sector is similar in nature to the tertiary sector as businesses in this sector also provide services.  </a:t>
            </a:r>
          </a:p>
          <a:p>
            <a:r>
              <a:rPr lang="en-GB" sz="1700" dirty="0"/>
              <a:t>Infact, 76% of the UK’s workforce is employed across the tertiary and quaternary sectors (BBC, 2021).</a:t>
            </a:r>
          </a:p>
          <a:p>
            <a:r>
              <a:rPr lang="en-GB" sz="1700" dirty="0"/>
              <a:t>However, businesses which provide services in the quaternary sector typically provide information services such as consultancy, research and development, data collection, specialised financial services, or professional bloggers. </a:t>
            </a:r>
          </a:p>
          <a:p>
            <a:endParaRPr lang="en-GB" sz="1700" dirty="0"/>
          </a:p>
          <a:p>
            <a:endParaRPr lang="en-GB" sz="1700" dirty="0"/>
          </a:p>
          <a:p>
            <a:endParaRPr lang="en-GB" sz="1700" dirty="0"/>
          </a:p>
        </p:txBody>
      </p:sp>
      <p:pic>
        <p:nvPicPr>
          <p:cNvPr id="3076" name="Picture 4" descr="How to Start a Consulting Business">
            <a:extLst>
              <a:ext uri="{FF2B5EF4-FFF2-40B4-BE49-F238E27FC236}">
                <a16:creationId xmlns:a16="http://schemas.microsoft.com/office/drawing/2014/main" id="{1EDC7D1E-1FBB-4FD3-BF3F-1B90D13A91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89" r="23796" b="-1"/>
          <a:stretch/>
        </p:blipFill>
        <p:spPr bwMode="auto">
          <a:xfrm>
            <a:off x="5957978" y="10"/>
            <a:ext cx="470888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5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a:xfrm>
            <a:off x="2152650" y="1763212"/>
            <a:ext cx="7886700" cy="4351338"/>
          </a:xfrm>
        </p:spPr>
        <p:txBody>
          <a:bodyPr>
            <a:normAutofit/>
          </a:bodyPr>
          <a:lstStyle/>
          <a:p>
            <a:pPr marL="0" indent="0">
              <a:buNone/>
            </a:pPr>
            <a:r>
              <a:rPr lang="en-GB" sz="2000" b="1" dirty="0"/>
              <a:t>Activity 5</a:t>
            </a:r>
            <a:r>
              <a:rPr lang="en-GB" sz="2000" dirty="0"/>
              <a:t>: Sectors Explained.</a:t>
            </a:r>
          </a:p>
          <a:p>
            <a:pPr marL="0" indent="0">
              <a:buNone/>
            </a:pPr>
            <a:endParaRPr lang="en-GB" sz="2000" dirty="0"/>
          </a:p>
          <a:p>
            <a:r>
              <a:rPr lang="en-GB" sz="2000" dirty="0"/>
              <a:t>In small teams, you are required to create a TikTok style video which explains the four different types of sectors in business that we have just discussed (Primary, Secondary, Tertiary, and Quaternary).</a:t>
            </a:r>
          </a:p>
          <a:p>
            <a:r>
              <a:rPr lang="en-GB" sz="2000" dirty="0"/>
              <a:t>The TikTok style video should explain the key characteristics of each sector and provide examples of businesses which exist in each one. </a:t>
            </a:r>
          </a:p>
        </p:txBody>
      </p:sp>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Sectors:</a:t>
            </a:r>
          </a:p>
        </p:txBody>
      </p:sp>
    </p:spTree>
    <p:extLst>
      <p:ext uri="{BB962C8B-B14F-4D97-AF65-F5344CB8AC3E}">
        <p14:creationId xmlns:p14="http://schemas.microsoft.com/office/powerpoint/2010/main" val="5745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a:bodyPr>
          <a:lstStyle/>
          <a:p>
            <a:r>
              <a:rPr lang="en-GB" dirty="0"/>
              <a:t>The owners of a business decide where they choose to sell their products and/or services, it can do this on either a local, national or international basis. </a:t>
            </a:r>
          </a:p>
          <a:p>
            <a:r>
              <a:rPr lang="en-GB" b="1" dirty="0"/>
              <a:t>Activity 6a</a:t>
            </a:r>
            <a:r>
              <a:rPr lang="en-GB" dirty="0"/>
              <a:t>: before we investigate each option in more detail, provide an example of businesses which operate locally, nationally, and internationally? </a:t>
            </a:r>
          </a:p>
        </p:txBody>
      </p:sp>
    </p:spTree>
    <p:extLst>
      <p:ext uri="{BB962C8B-B14F-4D97-AF65-F5344CB8AC3E}">
        <p14:creationId xmlns:p14="http://schemas.microsoft.com/office/powerpoint/2010/main" val="367484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a:xfrm>
            <a:off x="2015491" y="365125"/>
            <a:ext cx="3840085" cy="1692794"/>
          </a:xfrm>
        </p:spPr>
        <p:txBody>
          <a:bodyPr>
            <a:normAutofit/>
          </a:bodyPr>
          <a:lstStyle/>
          <a:p>
            <a:r>
              <a:rPr lang="en-GB" sz="3100" dirty="0"/>
              <a:t>Scope of Business Activities: Local</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a:xfrm>
            <a:off x="2015490" y="2575034"/>
            <a:ext cx="4224284" cy="3462228"/>
          </a:xfrm>
        </p:spPr>
        <p:txBody>
          <a:bodyPr>
            <a:noAutofit/>
          </a:bodyPr>
          <a:lstStyle/>
          <a:p>
            <a:r>
              <a:rPr lang="en-GB" sz="1800" dirty="0"/>
              <a:t>Business which operate on a local basis are based either in their own town, city or the vicinity of their geographical area. </a:t>
            </a:r>
          </a:p>
          <a:p>
            <a:r>
              <a:rPr lang="en-GB" sz="1800" dirty="0"/>
              <a:t>Selling goods or products on a local basis is very common for sole trader businesses such as a hairdressers, newsagents, or a fruit and veg shop where the owner offers their products and/or services to the local community i.e. via a shop on the local high street.    </a:t>
            </a:r>
          </a:p>
          <a:p>
            <a:endParaRPr lang="en-GB" sz="1800" dirty="0"/>
          </a:p>
        </p:txBody>
      </p:sp>
      <p:pic>
        <p:nvPicPr>
          <p:cNvPr id="3074" name="Picture 2" descr="Bolsover Fruit and Veg Shop, Bolsover | ShopAppy">
            <a:extLst>
              <a:ext uri="{FF2B5EF4-FFF2-40B4-BE49-F238E27FC236}">
                <a16:creationId xmlns:a16="http://schemas.microsoft.com/office/drawing/2014/main" id="{0E022027-52B0-4799-927E-FCD9CDA775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95" r="16628"/>
          <a:stretch/>
        </p:blipFill>
        <p:spPr bwMode="auto">
          <a:xfrm>
            <a:off x="5933137" y="11"/>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a:xfrm>
            <a:off x="2015491" y="365125"/>
            <a:ext cx="3840085" cy="1692794"/>
          </a:xfrm>
        </p:spPr>
        <p:txBody>
          <a:bodyPr>
            <a:normAutofit/>
          </a:bodyPr>
          <a:lstStyle/>
          <a:p>
            <a:r>
              <a:rPr lang="en-GB" sz="3100" dirty="0"/>
              <a:t>Scope of Business Activities: Local</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a:xfrm>
            <a:off x="2015490" y="2575034"/>
            <a:ext cx="3994246" cy="3462228"/>
          </a:xfrm>
        </p:spPr>
        <p:txBody>
          <a:bodyPr>
            <a:noAutofit/>
          </a:bodyPr>
          <a:lstStyle/>
          <a:p>
            <a:r>
              <a:rPr lang="en-GB" sz="1800" dirty="0"/>
              <a:t>Local businesses can find it difficult to compete with larger nationwide and international businesses due to weaker buying power and smaller margins etc. </a:t>
            </a:r>
          </a:p>
          <a:p>
            <a:r>
              <a:rPr lang="en-GB" sz="1800" dirty="0"/>
              <a:t>However, local businesses often have the key advantage of truly understanding the needs and wants of the local community and their service is tailored to the target market, rather than a generic and standardised offering which is found with most nationwide and national businesses.</a:t>
            </a:r>
          </a:p>
          <a:p>
            <a:pPr marL="971550" lvl="1" indent="-514350">
              <a:buFont typeface="+mj-lt"/>
              <a:buAutoNum type="arabicPeriod"/>
            </a:pPr>
            <a:endParaRPr lang="en-GB" sz="1800" dirty="0"/>
          </a:p>
          <a:p>
            <a:endParaRPr lang="en-GB" sz="1800" dirty="0"/>
          </a:p>
          <a:p>
            <a:endParaRPr lang="en-GB" sz="1800" dirty="0"/>
          </a:p>
        </p:txBody>
      </p:sp>
      <p:pic>
        <p:nvPicPr>
          <p:cNvPr id="3074" name="Picture 2" descr="Bolsover Fruit and Veg Shop, Bolsover | ShopAppy">
            <a:extLst>
              <a:ext uri="{FF2B5EF4-FFF2-40B4-BE49-F238E27FC236}">
                <a16:creationId xmlns:a16="http://schemas.microsoft.com/office/drawing/2014/main" id="{0E022027-52B0-4799-927E-FCD9CDA775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95" r="16628"/>
          <a:stretch/>
        </p:blipFill>
        <p:spPr bwMode="auto">
          <a:xfrm>
            <a:off x="5933137" y="11"/>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8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a:t>
            </a:r>
            <a:br>
              <a:rPr lang="en-GB" sz="4000" dirty="0"/>
            </a:br>
            <a:r>
              <a:rPr lang="en-GB" sz="4000" dirty="0"/>
              <a:t>Local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a:bodyPr>
          <a:lstStyle/>
          <a:p>
            <a:pPr marL="0" indent="0">
              <a:buNone/>
            </a:pPr>
            <a:r>
              <a:rPr lang="en-GB" b="1" dirty="0"/>
              <a:t>Activity 6b</a:t>
            </a:r>
            <a:r>
              <a:rPr lang="en-GB" dirty="0"/>
              <a:t>: Identify 3 businesses which operate in your local area only and answer the following questions for each one:</a:t>
            </a:r>
          </a:p>
          <a:p>
            <a:pPr marL="971550" lvl="1" indent="-514350">
              <a:buFont typeface="+mj-lt"/>
              <a:buAutoNum type="arabicPeriod"/>
            </a:pPr>
            <a:r>
              <a:rPr lang="en-GB" dirty="0"/>
              <a:t>What is the core product or service that they sell?</a:t>
            </a:r>
          </a:p>
          <a:p>
            <a:pPr marL="971550" lvl="1" indent="-514350">
              <a:buFont typeface="+mj-lt"/>
              <a:buAutoNum type="arabicPeriod"/>
            </a:pPr>
            <a:r>
              <a:rPr lang="en-GB" dirty="0"/>
              <a:t>How much competition have they got from other local businesses?</a:t>
            </a:r>
          </a:p>
          <a:p>
            <a:pPr marL="971550" lvl="1" indent="-514350">
              <a:buFont typeface="+mj-lt"/>
              <a:buAutoNum type="arabicPeriod"/>
            </a:pPr>
            <a:r>
              <a:rPr lang="en-GB" dirty="0"/>
              <a:t>Why do you think this business only operates at a local level?</a:t>
            </a:r>
          </a:p>
          <a:p>
            <a:pPr marL="971550" lvl="1" indent="-514350">
              <a:buFont typeface="+mj-lt"/>
              <a:buAutoNum type="arabicPeriod"/>
            </a:pPr>
            <a:endParaRPr lang="en-GB" dirty="0"/>
          </a:p>
          <a:p>
            <a:endParaRPr lang="en-GB" dirty="0"/>
          </a:p>
          <a:p>
            <a:pPr marL="971550" lvl="1" indent="-514350">
              <a:buFont typeface="+mj-lt"/>
              <a:buAutoNum type="arabicPeriod"/>
            </a:pPr>
            <a:endParaRPr lang="en-GB" dirty="0"/>
          </a:p>
          <a:p>
            <a:endParaRPr lang="en-GB" dirty="0"/>
          </a:p>
          <a:p>
            <a:endParaRPr lang="en-GB" dirty="0"/>
          </a:p>
        </p:txBody>
      </p:sp>
    </p:spTree>
    <p:extLst>
      <p:ext uri="{BB962C8B-B14F-4D97-AF65-F5344CB8AC3E}">
        <p14:creationId xmlns:p14="http://schemas.microsoft.com/office/powerpoint/2010/main" val="253190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 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fontScale="85000" lnSpcReduction="20000"/>
          </a:bodyPr>
          <a:lstStyle/>
          <a:p>
            <a:r>
              <a:rPr lang="en-GB" dirty="0"/>
              <a:t>Business which are classified as operating on a national basis conduct trade within their own country.</a:t>
            </a:r>
          </a:p>
          <a:p>
            <a:r>
              <a:rPr lang="en-GB" dirty="0"/>
              <a:t>Therefore, they are bigger than a local business and are likely to have multiple stores across the country and/or the ability to deliver to various locations across the country, but do not trade in any other countries across the world.</a:t>
            </a:r>
          </a:p>
          <a:p>
            <a:r>
              <a:rPr lang="en-GB" dirty="0"/>
              <a:t>In a similar sense to businesses that operate on a local basis, businesses that operate on a national basis have the advantage of understanding the culture and trends of the nation which supports them to satisfy the needs and wants of their target audience more accurately in comparison to a competitor who operates on a global basis.  </a:t>
            </a:r>
          </a:p>
          <a:p>
            <a:r>
              <a:rPr lang="en-GB" dirty="0"/>
              <a:t>Because national businesses often have more locations and more customers, they also have greater buying power than local businesses which then typically allows them to be more competitive with the pricing of their products and services. </a:t>
            </a:r>
          </a:p>
        </p:txBody>
      </p:sp>
    </p:spTree>
    <p:extLst>
      <p:ext uri="{BB962C8B-B14F-4D97-AF65-F5344CB8AC3E}">
        <p14:creationId xmlns:p14="http://schemas.microsoft.com/office/powerpoint/2010/main" val="425901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a:xfrm>
            <a:off x="2015491" y="365125"/>
            <a:ext cx="3840085" cy="1692794"/>
          </a:xfrm>
        </p:spPr>
        <p:txBody>
          <a:bodyPr>
            <a:normAutofit/>
          </a:bodyPr>
          <a:lstStyle/>
          <a:p>
            <a:r>
              <a:rPr lang="en-GB" sz="3100" dirty="0"/>
              <a:t>Scope of Business Activities: National</a:t>
            </a:r>
          </a:p>
        </p:txBody>
      </p:sp>
      <p:cxnSp>
        <p:nvCxnSpPr>
          <p:cNvPr id="87" name="Straight Arrow Connector 8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a:xfrm>
            <a:off x="2015490" y="2467156"/>
            <a:ext cx="5035167" cy="3570106"/>
          </a:xfrm>
        </p:spPr>
        <p:txBody>
          <a:bodyPr>
            <a:noAutofit/>
          </a:bodyPr>
          <a:lstStyle/>
          <a:p>
            <a:r>
              <a:rPr lang="en-GB" sz="1400" dirty="0"/>
              <a:t>Greggs bakery is a perfect example of a national business which started locally. “Eighty years ago, John Gregg started out with one goal, to deliver (by pushbike) fresh eggs and yeast to the families of Newcastle, today they have over 1,950 stores nationwide. </a:t>
            </a:r>
          </a:p>
          <a:p>
            <a:r>
              <a:rPr lang="en-GB" sz="1400" dirty="0"/>
              <a:t>Over the years, Greggs opened more shops across the country and looked for ways they could make the business even better. Their menu changed with the nation’s taste - who’d have thought of freshly ground Fairtrade Espresso from Greggs, they also added calories to their menu (before they had to) and provided free Wi-Fi – that’s been voted the best on the high-street.” (Greggs, 2021)</a:t>
            </a:r>
          </a:p>
          <a:p>
            <a:r>
              <a:rPr lang="en-GB" sz="1400" dirty="0"/>
              <a:t>The above statement taken form Greggs site is a great example of a business which has been able to grow by understanding the wants and needs of its target audience, by adapting their menu over time to the nations taste and adding in demand features such as calories to their menu and Wi-Fi in their stores. </a:t>
            </a:r>
          </a:p>
        </p:txBody>
      </p:sp>
      <p:pic>
        <p:nvPicPr>
          <p:cNvPr id="4" name="Picture 8" descr="Greggs to reopen some stores amid UK lockdown | The Independent | The  Independent">
            <a:extLst>
              <a:ext uri="{FF2B5EF4-FFF2-40B4-BE49-F238E27FC236}">
                <a16:creationId xmlns:a16="http://schemas.microsoft.com/office/drawing/2014/main" id="{9DE4E109-DDAE-4416-AE0C-99130F2B83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56" r="23263"/>
          <a:stretch/>
        </p:blipFill>
        <p:spPr bwMode="auto">
          <a:xfrm>
            <a:off x="6998898" y="11"/>
            <a:ext cx="3669101"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7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a:xfrm>
            <a:off x="2015491" y="365125"/>
            <a:ext cx="3840085" cy="1692794"/>
          </a:xfrm>
        </p:spPr>
        <p:txBody>
          <a:bodyPr>
            <a:normAutofit/>
          </a:bodyPr>
          <a:lstStyle/>
          <a:p>
            <a:r>
              <a:rPr lang="en-GB" sz="3100" dirty="0"/>
              <a:t>Scope of Business Activities: National</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a:xfrm>
            <a:off x="2015491" y="2575034"/>
            <a:ext cx="4966155" cy="3462228"/>
          </a:xfrm>
        </p:spPr>
        <p:txBody>
          <a:bodyPr>
            <a:normAutofit/>
          </a:bodyPr>
          <a:lstStyle/>
          <a:p>
            <a:r>
              <a:rPr lang="en-GB" sz="1600" dirty="0"/>
              <a:t>As Greggs has grown as a business and added more locations etc. it has increased its buying power, so when it buys raw materials such as the ingredients to make its pastry products, it is able to do so in greater quantities and therefore for a reduced amount per unit. This enables Greggs to offer a competitive price to its customers whilst achieving respectable profit margins. </a:t>
            </a:r>
          </a:p>
          <a:p>
            <a:r>
              <a:rPr lang="en-GB" sz="1600" dirty="0"/>
              <a:t>Infact, in 2019 Greggs made record profits, in the same year that it launched its vegan snack range, another indication of strong margins but also the bakery chain listening to the wants and needs of the nation and a growing market in the UK.  </a:t>
            </a:r>
          </a:p>
        </p:txBody>
      </p:sp>
      <p:pic>
        <p:nvPicPr>
          <p:cNvPr id="5122" name="Picture 2" descr="Greggs to reopen some stores amid UK lockdown | The Independent | The  Independent">
            <a:extLst>
              <a:ext uri="{FF2B5EF4-FFF2-40B4-BE49-F238E27FC236}">
                <a16:creationId xmlns:a16="http://schemas.microsoft.com/office/drawing/2014/main" id="{49066AAF-D250-4B3B-B8CC-1A6BA18BDA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57" r="23262"/>
          <a:stretch/>
        </p:blipFill>
        <p:spPr bwMode="auto">
          <a:xfrm>
            <a:off x="6981645" y="11"/>
            <a:ext cx="3686354"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FC99-8A97-4735-A80C-5C6275AF02EB}"/>
              </a:ext>
            </a:extLst>
          </p:cNvPr>
          <p:cNvSpPr>
            <a:spLocks noGrp="1"/>
          </p:cNvSpPr>
          <p:nvPr>
            <p:ph type="title"/>
          </p:nvPr>
        </p:nvSpPr>
        <p:spPr/>
        <p:txBody>
          <a:bodyPr/>
          <a:lstStyle/>
          <a:p>
            <a:r>
              <a:rPr lang="en-GB" dirty="0"/>
              <a:t>Features of Businesses</a:t>
            </a:r>
          </a:p>
        </p:txBody>
      </p:sp>
      <p:sp>
        <p:nvSpPr>
          <p:cNvPr id="3" name="Content Placeholder 2">
            <a:extLst>
              <a:ext uri="{FF2B5EF4-FFF2-40B4-BE49-F238E27FC236}">
                <a16:creationId xmlns:a16="http://schemas.microsoft.com/office/drawing/2014/main" id="{B70E12AE-3C26-42AA-8DF0-62468D2118F8}"/>
              </a:ext>
            </a:extLst>
          </p:cNvPr>
          <p:cNvSpPr>
            <a:spLocks noGrp="1"/>
          </p:cNvSpPr>
          <p:nvPr>
            <p:ph idx="1"/>
          </p:nvPr>
        </p:nvSpPr>
        <p:spPr/>
        <p:txBody>
          <a:bodyPr>
            <a:normAutofit/>
          </a:bodyPr>
          <a:lstStyle/>
          <a:p>
            <a:r>
              <a:rPr lang="en-GB" dirty="0"/>
              <a:t>Every single business that exists has its own set of unique features which could also be referred to as characteristics.</a:t>
            </a:r>
          </a:p>
          <a:p>
            <a:r>
              <a:rPr lang="en-GB" dirty="0"/>
              <a:t>The core features of any business typically encompass:</a:t>
            </a:r>
          </a:p>
          <a:p>
            <a:pPr lvl="1"/>
            <a:r>
              <a:rPr lang="en-GB" dirty="0"/>
              <a:t>The ownership and liability of the business.</a:t>
            </a:r>
          </a:p>
          <a:p>
            <a:pPr lvl="1"/>
            <a:r>
              <a:rPr lang="en-GB" dirty="0"/>
              <a:t>The purpose of the business.</a:t>
            </a:r>
          </a:p>
          <a:p>
            <a:pPr lvl="1"/>
            <a:r>
              <a:rPr lang="en-GB" dirty="0"/>
              <a:t>The sector the business operates within.</a:t>
            </a:r>
          </a:p>
          <a:p>
            <a:pPr lvl="1"/>
            <a:r>
              <a:rPr lang="en-GB" dirty="0"/>
              <a:t>The scope of business activities.</a:t>
            </a:r>
          </a:p>
          <a:p>
            <a:pPr lvl="1"/>
            <a:r>
              <a:rPr lang="en-GB" dirty="0"/>
              <a:t>The size of the business.</a:t>
            </a:r>
          </a:p>
          <a:p>
            <a:endParaRPr lang="en-GB" dirty="0"/>
          </a:p>
        </p:txBody>
      </p:sp>
    </p:spTree>
    <p:extLst>
      <p:ext uri="{BB962C8B-B14F-4D97-AF65-F5344CB8AC3E}">
        <p14:creationId xmlns:p14="http://schemas.microsoft.com/office/powerpoint/2010/main" val="12679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 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fontScale="92500" lnSpcReduction="20000"/>
          </a:bodyPr>
          <a:lstStyle/>
          <a:p>
            <a:pPr marL="0" indent="0">
              <a:buNone/>
            </a:pPr>
            <a:r>
              <a:rPr lang="en-GB" b="1" dirty="0"/>
              <a:t>Activity 7</a:t>
            </a:r>
            <a:r>
              <a:rPr lang="en-GB" dirty="0"/>
              <a:t>: Trading Nationwide and Expanding Internationally </a:t>
            </a:r>
          </a:p>
          <a:p>
            <a:pPr marL="514350" indent="-514350">
              <a:buFont typeface="+mj-lt"/>
              <a:buAutoNum type="arabicPeriod"/>
            </a:pPr>
            <a:r>
              <a:rPr lang="en-GB" dirty="0"/>
              <a:t>Pick just one of the local businesses you identified in the previous task and write a letter to the owner to convince them to expand the business and trade on a national basis. Ensure you justify how this could be achieved with supporting examples and why you think this would be good strategic move for the business, alongside analysis of the potential drawbacks for the business.  </a:t>
            </a:r>
          </a:p>
          <a:p>
            <a:pPr marL="514350" indent="-514350">
              <a:buFont typeface="+mj-lt"/>
              <a:buAutoNum type="arabicPeriod"/>
            </a:pPr>
            <a:r>
              <a:rPr lang="en-GB" dirty="0"/>
              <a:t>Could Greggs go international? Scenario: you are a business consultant and the owners of Greggs are considering expanding the business and opening stores in the USA. Analyse the benefits and drawbacks of the bakery chain expanding internationally. Then conclude with a justified recommendation for the business to either remain in the UK only or expand into the USA. </a:t>
            </a:r>
          </a:p>
        </p:txBody>
      </p:sp>
    </p:spTree>
    <p:extLst>
      <p:ext uri="{BB962C8B-B14F-4D97-AF65-F5344CB8AC3E}">
        <p14:creationId xmlns:p14="http://schemas.microsoft.com/office/powerpoint/2010/main" val="7922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a:t>
            </a:r>
            <a:br>
              <a:rPr lang="en-GB" sz="4000" dirty="0"/>
            </a:br>
            <a:r>
              <a:rPr lang="en-GB" sz="4000" dirty="0"/>
              <a:t>International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fontScale="92500" lnSpcReduction="10000"/>
          </a:bodyPr>
          <a:lstStyle/>
          <a:p>
            <a:r>
              <a:rPr lang="en-GB" dirty="0"/>
              <a:t>Businesses which are classified as operating on an international basis, essentially operate in more than one country. </a:t>
            </a:r>
          </a:p>
          <a:p>
            <a:r>
              <a:rPr lang="en-GB" dirty="0"/>
              <a:t>McDonald’s, Subway, and Starbucks are famous examples of businesses which have expanded their operations over the years to trade internationally. </a:t>
            </a:r>
          </a:p>
          <a:p>
            <a:r>
              <a:rPr lang="en-GB" dirty="0"/>
              <a:t>They have grown their operations from being national businesses to one where they have 1000s of stores across 100s of countries in the world. </a:t>
            </a:r>
          </a:p>
          <a:p>
            <a:r>
              <a:rPr lang="en-GB" dirty="0"/>
              <a:t>Whilst trading internationally is great for brand awareness, an increased customer base, and sales revenue etc. operating internationally can be very complex.</a:t>
            </a:r>
          </a:p>
          <a:p>
            <a:endParaRPr lang="en-GB" dirty="0"/>
          </a:p>
        </p:txBody>
      </p:sp>
    </p:spTree>
    <p:extLst>
      <p:ext uri="{BB962C8B-B14F-4D97-AF65-F5344CB8AC3E}">
        <p14:creationId xmlns:p14="http://schemas.microsoft.com/office/powerpoint/2010/main" val="201648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pic>
        <p:nvPicPr>
          <p:cNvPr id="1030" name="Picture 6" descr="mcdonalds korea shrimp beef burger">
            <a:extLst>
              <a:ext uri="{FF2B5EF4-FFF2-40B4-BE49-F238E27FC236}">
                <a16:creationId xmlns:a16="http://schemas.microsoft.com/office/drawing/2014/main" id="{98B8BC4B-A921-468E-B33F-4C33DCB1AA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61" r="-3" b="14128"/>
          <a:stretch/>
        </p:blipFill>
        <p:spPr bwMode="auto">
          <a:xfrm>
            <a:off x="6001339" y="-182558"/>
            <a:ext cx="4699318" cy="22859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mcdonalds poutine">
            <a:extLst>
              <a:ext uri="{FF2B5EF4-FFF2-40B4-BE49-F238E27FC236}">
                <a16:creationId xmlns:a16="http://schemas.microsoft.com/office/drawing/2014/main" id="{A639AF6B-E1A2-4A1D-AB02-D0D9AF6EAC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6" r="3" b="18880"/>
          <a:stretch/>
        </p:blipFill>
        <p:spPr bwMode="auto">
          <a:xfrm>
            <a:off x="6765306" y="2286000"/>
            <a:ext cx="3902692" cy="22860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mcdonalds ham and egg twisty pasta hong kong breakfast menu">
            <a:extLst>
              <a:ext uri="{FF2B5EF4-FFF2-40B4-BE49-F238E27FC236}">
                <a16:creationId xmlns:a16="http://schemas.microsoft.com/office/drawing/2014/main" id="{2FE15294-4F72-40C5-BC3A-8CDF56D51C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01" b="-1"/>
          <a:stretch/>
        </p:blipFill>
        <p:spPr bwMode="auto">
          <a:xfrm>
            <a:off x="7559714" y="4572000"/>
            <a:ext cx="3108287" cy="22860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9"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dirty="0">
              <a:solidFill>
                <a:prstClr val="white"/>
              </a:solidFill>
              <a:latin typeface="Calibri" panose="020F0502020204030204"/>
            </a:endParaRPr>
          </a:p>
        </p:txBody>
      </p:sp>
      <p:sp>
        <p:nvSpPr>
          <p:cNvPr id="81" name="Freeform: Shape 80">
            <a:extLst>
              <a:ext uri="{FF2B5EF4-FFF2-40B4-BE49-F238E27FC236}">
                <a16:creationId xmlns:a16="http://schemas.microsoft.com/office/drawing/2014/main" id="{0F86758B-3106-4324-A03D-67715F7F1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6826998"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a:xfrm>
            <a:off x="1852707" y="365126"/>
            <a:ext cx="4488328" cy="1325563"/>
          </a:xfrm>
        </p:spPr>
        <p:txBody>
          <a:bodyPr>
            <a:normAutofit/>
          </a:bodyPr>
          <a:lstStyle/>
          <a:p>
            <a:r>
              <a:rPr lang="en-GB" sz="2700" dirty="0">
                <a:solidFill>
                  <a:srgbClr val="000000"/>
                </a:solidFill>
              </a:rPr>
              <a:t>Scope of Business Activities: International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a:xfrm>
            <a:off x="1852708" y="1822825"/>
            <a:ext cx="4999261" cy="4775200"/>
          </a:xfrm>
        </p:spPr>
        <p:txBody>
          <a:bodyPr>
            <a:normAutofit fontScale="92500" lnSpcReduction="10000"/>
          </a:bodyPr>
          <a:lstStyle/>
          <a:p>
            <a:r>
              <a:rPr lang="en-GB" sz="1600" dirty="0">
                <a:solidFill>
                  <a:srgbClr val="000000"/>
                </a:solidFill>
              </a:rPr>
              <a:t>When a business such as McDonald’s opens a store in another country outside of the USA, it has to make significant changes in its marketing mix to adapt to the countries' culture and the wants and needs of its residents. </a:t>
            </a:r>
          </a:p>
          <a:p>
            <a:r>
              <a:rPr lang="en-GB" sz="1600" dirty="0">
                <a:solidFill>
                  <a:srgbClr val="000000"/>
                </a:solidFill>
              </a:rPr>
              <a:t>For example:</a:t>
            </a:r>
          </a:p>
          <a:p>
            <a:pPr lvl="1"/>
            <a:r>
              <a:rPr lang="en-GB" sz="1600" dirty="0">
                <a:solidFill>
                  <a:srgbClr val="000000"/>
                </a:solidFill>
              </a:rPr>
              <a:t>In Canada, McDonald’s serves ‘French Fries in Gravy and Cheese Curds’ (known as Poutine) which is a Canadian staple.</a:t>
            </a:r>
          </a:p>
          <a:p>
            <a:pPr lvl="1"/>
            <a:r>
              <a:rPr lang="en-GB" sz="1600" dirty="0">
                <a:solidFill>
                  <a:srgbClr val="000000"/>
                </a:solidFill>
              </a:rPr>
              <a:t>In Korea, McDonald’s serves a ‘Shrimp and Beef Burger’ to satisfy the wants and needs of Korea’s McDonald’s customers.</a:t>
            </a:r>
          </a:p>
          <a:p>
            <a:pPr lvl="1"/>
            <a:r>
              <a:rPr lang="en-GB" sz="1600" dirty="0">
                <a:solidFill>
                  <a:srgbClr val="000000"/>
                </a:solidFill>
              </a:rPr>
              <a:t>In China, McDonald's serves ‘</a:t>
            </a:r>
            <a:r>
              <a:rPr lang="pl-PL" sz="1600" dirty="0">
                <a:solidFill>
                  <a:srgbClr val="000000"/>
                </a:solidFill>
              </a:rPr>
              <a:t>Ham N' Egg Twisty Pasta</a:t>
            </a:r>
            <a:r>
              <a:rPr lang="en-GB" sz="1600" dirty="0">
                <a:solidFill>
                  <a:srgbClr val="000000"/>
                </a:solidFill>
              </a:rPr>
              <a:t>’ on its breakfast menu, which is quite different to the ‘Bacon Roll’ served in the UK. </a:t>
            </a:r>
          </a:p>
          <a:p>
            <a:r>
              <a:rPr lang="en-GB" sz="1600" dirty="0">
                <a:solidFill>
                  <a:srgbClr val="000000"/>
                </a:solidFill>
              </a:rPr>
              <a:t>However, it’s not just cultural differences which a business must consider when operating internationally, the law is often different in every country.</a:t>
            </a:r>
          </a:p>
          <a:p>
            <a:r>
              <a:rPr lang="en-GB" sz="1600" dirty="0">
                <a:solidFill>
                  <a:srgbClr val="000000"/>
                </a:solidFill>
              </a:rPr>
              <a:t>Therefore, it’s crucially important that the business is clearly aware of these rules and regulations when it expands into a new country. </a:t>
            </a:r>
          </a:p>
          <a:p>
            <a:endParaRPr lang="en-GB" sz="1600" dirty="0">
              <a:solidFill>
                <a:srgbClr val="000000"/>
              </a:solidFill>
            </a:endParaRPr>
          </a:p>
          <a:p>
            <a:endParaRPr lang="en-GB" sz="1600" dirty="0">
              <a:solidFill>
                <a:srgbClr val="000000"/>
              </a:solidFill>
            </a:endParaRPr>
          </a:p>
          <a:p>
            <a:endParaRPr lang="en-GB" sz="1600" dirty="0">
              <a:solidFill>
                <a:srgbClr val="000000"/>
              </a:solidFill>
            </a:endParaRPr>
          </a:p>
        </p:txBody>
      </p:sp>
    </p:spTree>
    <p:extLst>
      <p:ext uri="{BB962C8B-B14F-4D97-AF65-F5344CB8AC3E}">
        <p14:creationId xmlns:p14="http://schemas.microsoft.com/office/powerpoint/2010/main" val="25102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a:t>
            </a:r>
            <a:br>
              <a:rPr lang="en-GB" sz="4000" dirty="0"/>
            </a:br>
            <a:r>
              <a:rPr lang="en-GB" sz="4000" dirty="0"/>
              <a:t>International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normAutofit lnSpcReduction="10000"/>
          </a:bodyPr>
          <a:lstStyle/>
          <a:p>
            <a:pPr marL="0" indent="0">
              <a:buNone/>
            </a:pPr>
            <a:r>
              <a:rPr lang="en-GB" sz="1800" b="1" dirty="0"/>
              <a:t>Activity 8</a:t>
            </a:r>
            <a:r>
              <a:rPr lang="en-GB" sz="1800" dirty="0"/>
              <a:t>: watch the video on the next slide (Why Starbucks Failed in Australia) and complete the following tasks:</a:t>
            </a:r>
          </a:p>
          <a:p>
            <a:pPr marL="342900" indent="-342900">
              <a:buFont typeface="+mj-lt"/>
              <a:buAutoNum type="arabicPeriod"/>
            </a:pPr>
            <a:r>
              <a:rPr lang="en-GB" sz="1800" dirty="0"/>
              <a:t>What did Starbucks do wrong when they opened stores in Australia and what were the key factors which led to them closing 61 Australian stores in 2008? </a:t>
            </a:r>
          </a:p>
          <a:p>
            <a:pPr marL="342900" indent="-342900">
              <a:buFont typeface="+mj-lt"/>
              <a:buAutoNum type="arabicPeriod"/>
            </a:pPr>
            <a:r>
              <a:rPr lang="en-GB" sz="1800" dirty="0"/>
              <a:t>Why have Gloria Jean’s Coffee Shops been so successful in Australia when Starbucks failed? </a:t>
            </a:r>
          </a:p>
          <a:p>
            <a:pPr marL="342900" indent="-342900">
              <a:buFont typeface="+mj-lt"/>
              <a:buAutoNum type="arabicPeriod"/>
            </a:pPr>
            <a:r>
              <a:rPr lang="en-GB" sz="1800" dirty="0"/>
              <a:t>Do you think targeting tourists in Australia is a good strategy for Starbucks?</a:t>
            </a:r>
          </a:p>
          <a:p>
            <a:pPr marL="342900" indent="-342900">
              <a:buFont typeface="+mj-lt"/>
              <a:buAutoNum type="arabicPeriod"/>
            </a:pPr>
            <a:r>
              <a:rPr lang="en-GB" sz="1800" dirty="0"/>
              <a:t>Australia has one of the biggest and most competitive coffee shop markets in the world. Your task is to design a coffee shop brand which you believe would be able to compete in this competitive market. Ensure you include the following factors as a minimum:</a:t>
            </a:r>
          </a:p>
          <a:p>
            <a:pPr lvl="1"/>
            <a:r>
              <a:rPr lang="en-GB" sz="1600" dirty="0"/>
              <a:t>The name of your coffee shop</a:t>
            </a:r>
          </a:p>
          <a:p>
            <a:pPr lvl="1"/>
            <a:r>
              <a:rPr lang="en-GB" sz="1600" dirty="0"/>
              <a:t>A logo and slogan</a:t>
            </a:r>
          </a:p>
          <a:p>
            <a:pPr lvl="1"/>
            <a:r>
              <a:rPr lang="en-GB" sz="1600" dirty="0"/>
              <a:t>The USP of your coffee shop</a:t>
            </a:r>
          </a:p>
          <a:p>
            <a:pPr lvl="1"/>
            <a:r>
              <a:rPr lang="en-GB" sz="1600" dirty="0"/>
              <a:t>The range of products you would sell</a:t>
            </a:r>
          </a:p>
          <a:p>
            <a:pPr lvl="1"/>
            <a:r>
              <a:rPr lang="en-GB" sz="1600" dirty="0"/>
              <a:t>The target market</a:t>
            </a:r>
          </a:p>
          <a:p>
            <a:pPr lvl="1"/>
            <a:r>
              <a:rPr lang="en-GB" sz="1600" dirty="0"/>
              <a:t>The experience customers would get in store</a:t>
            </a:r>
          </a:p>
        </p:txBody>
      </p:sp>
    </p:spTree>
    <p:extLst>
      <p:ext uri="{BB962C8B-B14F-4D97-AF65-F5344CB8AC3E}">
        <p14:creationId xmlns:p14="http://schemas.microsoft.com/office/powerpoint/2010/main" val="15955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B4C0-CC11-482C-AD09-C3774D962C38}"/>
              </a:ext>
            </a:extLst>
          </p:cNvPr>
          <p:cNvSpPr>
            <a:spLocks noGrp="1"/>
          </p:cNvSpPr>
          <p:nvPr>
            <p:ph type="title"/>
          </p:nvPr>
        </p:nvSpPr>
        <p:spPr/>
        <p:txBody>
          <a:bodyPr>
            <a:normAutofit/>
          </a:bodyPr>
          <a:lstStyle/>
          <a:p>
            <a:r>
              <a:rPr lang="en-GB" sz="4000" dirty="0"/>
              <a:t>Scope of Business Activities:</a:t>
            </a:r>
            <a:br>
              <a:rPr lang="en-GB" sz="4000" dirty="0"/>
            </a:br>
            <a:r>
              <a:rPr lang="en-GB" sz="4000" dirty="0"/>
              <a:t>International</a:t>
            </a:r>
          </a:p>
        </p:txBody>
      </p:sp>
      <p:sp>
        <p:nvSpPr>
          <p:cNvPr id="3" name="Content Placeholder 2">
            <a:extLst>
              <a:ext uri="{FF2B5EF4-FFF2-40B4-BE49-F238E27FC236}">
                <a16:creationId xmlns:a16="http://schemas.microsoft.com/office/drawing/2014/main" id="{5A47E7C6-0F8D-4E70-B62E-A0CEDF35BE7F}"/>
              </a:ext>
            </a:extLst>
          </p:cNvPr>
          <p:cNvSpPr>
            <a:spLocks noGrp="1"/>
          </p:cNvSpPr>
          <p:nvPr>
            <p:ph idx="1"/>
          </p:nvPr>
        </p:nvSpPr>
        <p:spPr/>
        <p:txBody>
          <a:bodyPr/>
          <a:lstStyle/>
          <a:p>
            <a:endParaRPr lang="en-GB" dirty="0"/>
          </a:p>
          <a:p>
            <a:endParaRPr lang="en-GB" dirty="0"/>
          </a:p>
          <a:p>
            <a:endParaRPr lang="en-GB" dirty="0"/>
          </a:p>
          <a:p>
            <a:endParaRPr lang="en-GB" dirty="0"/>
          </a:p>
        </p:txBody>
      </p:sp>
      <p:pic>
        <p:nvPicPr>
          <p:cNvPr id="4" name="Online Media 3" title="Why Starbucks Failed In Australia">
            <a:hlinkClick r:id="" action="ppaction://media"/>
            <a:extLst>
              <a:ext uri="{FF2B5EF4-FFF2-40B4-BE49-F238E27FC236}">
                <a16:creationId xmlns:a16="http://schemas.microsoft.com/office/drawing/2014/main" id="{0E627BED-39BD-4C60-9182-5B07000AA46C}"/>
              </a:ext>
            </a:extLst>
          </p:cNvPr>
          <p:cNvPicPr>
            <a:picLocks noRot="1" noChangeAspect="1"/>
          </p:cNvPicPr>
          <p:nvPr>
            <a:videoFile r:link="rId1"/>
          </p:nvPr>
        </p:nvPicPr>
        <p:blipFill>
          <a:blip r:embed="rId4"/>
          <a:stretch>
            <a:fillRect/>
          </a:stretch>
        </p:blipFill>
        <p:spPr>
          <a:xfrm>
            <a:off x="2152650" y="1825625"/>
            <a:ext cx="7886700" cy="4455986"/>
          </a:xfrm>
          <a:prstGeom prst="rect">
            <a:avLst/>
          </a:prstGeom>
        </p:spPr>
      </p:pic>
      <p:sp>
        <p:nvSpPr>
          <p:cNvPr id="6" name="TextBox 5">
            <a:extLst>
              <a:ext uri="{FF2B5EF4-FFF2-40B4-BE49-F238E27FC236}">
                <a16:creationId xmlns:a16="http://schemas.microsoft.com/office/drawing/2014/main" id="{992C1D06-83D2-4A1A-BD47-56AE0165633D}"/>
              </a:ext>
            </a:extLst>
          </p:cNvPr>
          <p:cNvSpPr txBox="1"/>
          <p:nvPr/>
        </p:nvSpPr>
        <p:spPr>
          <a:xfrm>
            <a:off x="2152650" y="1456293"/>
            <a:ext cx="4572000" cy="369332"/>
          </a:xfrm>
          <a:prstGeom prst="rect">
            <a:avLst/>
          </a:prstGeom>
          <a:noFill/>
        </p:spPr>
        <p:txBody>
          <a:bodyPr wrap="square">
            <a:spAutoFit/>
          </a:bodyPr>
          <a:lstStyle/>
          <a:p>
            <a:pPr defTabSz="457200"/>
            <a:r>
              <a:rPr lang="en-GB" dirty="0">
                <a:solidFill>
                  <a:prstClr val="black"/>
                </a:solidFill>
                <a:latin typeface="Calibri" panose="020F0502020204030204"/>
                <a:hlinkClick r:id="rId5"/>
              </a:rPr>
              <a:t>Video link: Why Starbucks Failed in Australia</a:t>
            </a:r>
            <a:endParaRPr lang="en-GB" dirty="0">
              <a:solidFill>
                <a:prstClr val="black"/>
              </a:solidFill>
              <a:latin typeface="Calibri" panose="020F0502020204030204"/>
            </a:endParaRPr>
          </a:p>
        </p:txBody>
      </p:sp>
    </p:spTree>
    <p:extLst>
      <p:ext uri="{BB962C8B-B14F-4D97-AF65-F5344CB8AC3E}">
        <p14:creationId xmlns:p14="http://schemas.microsoft.com/office/powerpoint/2010/main" val="265041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FC99-8A97-4735-A80C-5C6275AF02EB}"/>
              </a:ext>
            </a:extLst>
          </p:cNvPr>
          <p:cNvSpPr>
            <a:spLocks noGrp="1"/>
          </p:cNvSpPr>
          <p:nvPr>
            <p:ph type="title"/>
          </p:nvPr>
        </p:nvSpPr>
        <p:spPr/>
        <p:txBody>
          <a:bodyPr/>
          <a:lstStyle/>
          <a:p>
            <a:r>
              <a:rPr lang="en-GB" dirty="0"/>
              <a:t>Features of Businesses</a:t>
            </a:r>
          </a:p>
        </p:txBody>
      </p:sp>
      <p:sp>
        <p:nvSpPr>
          <p:cNvPr id="3" name="Content Placeholder 2">
            <a:extLst>
              <a:ext uri="{FF2B5EF4-FFF2-40B4-BE49-F238E27FC236}">
                <a16:creationId xmlns:a16="http://schemas.microsoft.com/office/drawing/2014/main" id="{B70E12AE-3C26-42AA-8DF0-62468D2118F8}"/>
              </a:ext>
            </a:extLst>
          </p:cNvPr>
          <p:cNvSpPr>
            <a:spLocks noGrp="1"/>
          </p:cNvSpPr>
          <p:nvPr>
            <p:ph idx="1"/>
          </p:nvPr>
        </p:nvSpPr>
        <p:spPr/>
        <p:txBody>
          <a:bodyPr>
            <a:normAutofit fontScale="92500" lnSpcReduction="20000"/>
          </a:bodyPr>
          <a:lstStyle/>
          <a:p>
            <a:pPr marL="0" indent="0">
              <a:buNone/>
            </a:pPr>
            <a:r>
              <a:rPr lang="en-GB" b="1" dirty="0"/>
              <a:t>Activity 1</a:t>
            </a:r>
            <a:r>
              <a:rPr lang="en-GB" dirty="0"/>
              <a:t>: Features of Businesses.</a:t>
            </a:r>
          </a:p>
          <a:p>
            <a:r>
              <a:rPr lang="en-GB" dirty="0"/>
              <a:t>Before we investigate each one of these business features in more detail, select two contrasting businesses of your choice and place them in the table located in your workbook.</a:t>
            </a:r>
          </a:p>
          <a:p>
            <a:r>
              <a:rPr lang="en-GB" dirty="0"/>
              <a:t>We will revisit the remainder of this activity once we have discussed each feature.</a:t>
            </a:r>
          </a:p>
          <a:p>
            <a:r>
              <a:rPr lang="en-GB" dirty="0"/>
              <a:t>When we revisit this activity, you will apply each feature discussed to your two chosen businesses and make comparisons between them both.</a:t>
            </a:r>
          </a:p>
          <a:p>
            <a:r>
              <a:rPr lang="en-GB" dirty="0"/>
              <a:t>Ensure you take notes during the following slides and clearly explain the key differences in relation to the features of your chosen businesses when we revisit this activity.</a:t>
            </a:r>
          </a:p>
          <a:p>
            <a:endParaRPr lang="en-GB" dirty="0"/>
          </a:p>
        </p:txBody>
      </p:sp>
    </p:spTree>
    <p:extLst>
      <p:ext uri="{BB962C8B-B14F-4D97-AF65-F5344CB8AC3E}">
        <p14:creationId xmlns:p14="http://schemas.microsoft.com/office/powerpoint/2010/main" val="252535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a:bodyPr>
          <a:lstStyle/>
          <a:p>
            <a:pPr marL="0" indent="0">
              <a:buNone/>
            </a:pPr>
            <a:r>
              <a:rPr lang="en-GB" dirty="0"/>
              <a:t>There are three ways in which a business can be owned:</a:t>
            </a:r>
          </a:p>
          <a:p>
            <a:pPr marL="0" indent="0">
              <a:buNone/>
            </a:pPr>
            <a:endParaRPr lang="en-GB" dirty="0"/>
          </a:p>
        </p:txBody>
      </p:sp>
      <p:graphicFrame>
        <p:nvGraphicFramePr>
          <p:cNvPr id="5" name="Diagram 4">
            <a:extLst>
              <a:ext uri="{FF2B5EF4-FFF2-40B4-BE49-F238E27FC236}">
                <a16:creationId xmlns:a16="http://schemas.microsoft.com/office/drawing/2014/main" id="{095C906D-A4E7-43B3-B346-207EADEDAD8F}"/>
              </a:ext>
            </a:extLst>
          </p:cNvPr>
          <p:cNvGraphicFramePr/>
          <p:nvPr/>
        </p:nvGraphicFramePr>
        <p:xfrm>
          <a:off x="1730829" y="1429657"/>
          <a:ext cx="8730342" cy="564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1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AD85853-B6B9-4BD8-AA9B-C20E2F9EA682}"/>
                                            </p:graphicEl>
                                          </p:spTgt>
                                        </p:tgtEl>
                                        <p:attrNameLst>
                                          <p:attrName>style.visibility</p:attrName>
                                        </p:attrNameLst>
                                      </p:cBhvr>
                                      <p:to>
                                        <p:strVal val="visible"/>
                                      </p:to>
                                    </p:set>
                                    <p:animEffect transition="in" filter="fade">
                                      <p:cBhvr>
                                        <p:cTn id="7" dur="500"/>
                                        <p:tgtEl>
                                          <p:spTgt spid="5">
                                            <p:graphicEl>
                                              <a:dgm id="{FAD85853-B6B9-4BD8-AA9B-C20E2F9EA68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457E3845-B078-47D8-B5D6-D1DEC3A1E66D}"/>
                                            </p:graphicEl>
                                          </p:spTgt>
                                        </p:tgtEl>
                                        <p:attrNameLst>
                                          <p:attrName>style.visibility</p:attrName>
                                        </p:attrNameLst>
                                      </p:cBhvr>
                                      <p:to>
                                        <p:strVal val="visible"/>
                                      </p:to>
                                    </p:set>
                                    <p:animEffect transition="in" filter="fade">
                                      <p:cBhvr>
                                        <p:cTn id="10" dur="500"/>
                                        <p:tgtEl>
                                          <p:spTgt spid="5">
                                            <p:graphicEl>
                                              <a:dgm id="{457E3845-B078-47D8-B5D6-D1DEC3A1E66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114477CC-B75D-4277-A928-F8EBEBE81DB2}"/>
                                            </p:graphicEl>
                                          </p:spTgt>
                                        </p:tgtEl>
                                        <p:attrNameLst>
                                          <p:attrName>style.visibility</p:attrName>
                                        </p:attrNameLst>
                                      </p:cBhvr>
                                      <p:to>
                                        <p:strVal val="visible"/>
                                      </p:to>
                                    </p:set>
                                    <p:animEffect transition="in" filter="fade">
                                      <p:cBhvr>
                                        <p:cTn id="13" dur="500"/>
                                        <p:tgtEl>
                                          <p:spTgt spid="5">
                                            <p:graphicEl>
                                              <a:dgm id="{114477CC-B75D-4277-A928-F8EBEBE81DB2}"/>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67E08DD2-1C5E-4C8A-ABAF-77250E09D70D}"/>
                                            </p:graphicEl>
                                          </p:spTgt>
                                        </p:tgtEl>
                                        <p:attrNameLst>
                                          <p:attrName>style.visibility</p:attrName>
                                        </p:attrNameLst>
                                      </p:cBhvr>
                                      <p:to>
                                        <p:strVal val="visible"/>
                                      </p:to>
                                    </p:set>
                                    <p:animEffect transition="in" filter="fade">
                                      <p:cBhvr>
                                        <p:cTn id="16" dur="500"/>
                                        <p:tgtEl>
                                          <p:spTgt spid="5">
                                            <p:graphicEl>
                                              <a:dgm id="{67E08DD2-1C5E-4C8A-ABAF-77250E09D70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graphicEl>
                                              <a:dgm id="{C0A5428A-CBBB-40DF-8CE4-63FE737D4772}"/>
                                            </p:graphicEl>
                                          </p:spTgt>
                                        </p:tgtEl>
                                        <p:attrNameLst>
                                          <p:attrName>style.visibility</p:attrName>
                                        </p:attrNameLst>
                                      </p:cBhvr>
                                      <p:to>
                                        <p:strVal val="visible"/>
                                      </p:to>
                                    </p:set>
                                    <p:animEffect transition="in" filter="fade">
                                      <p:cBhvr>
                                        <p:cTn id="21" dur="500"/>
                                        <p:tgtEl>
                                          <p:spTgt spid="5">
                                            <p:graphicEl>
                                              <a:dgm id="{C0A5428A-CBBB-40DF-8CE4-63FE737D477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E7B7547F-A813-4DEF-A818-3B2F53292203}"/>
                                            </p:graphicEl>
                                          </p:spTgt>
                                        </p:tgtEl>
                                        <p:attrNameLst>
                                          <p:attrName>style.visibility</p:attrName>
                                        </p:attrNameLst>
                                      </p:cBhvr>
                                      <p:to>
                                        <p:strVal val="visible"/>
                                      </p:to>
                                    </p:set>
                                    <p:animEffect transition="in" filter="fade">
                                      <p:cBhvr>
                                        <p:cTn id="24" dur="500"/>
                                        <p:tgtEl>
                                          <p:spTgt spid="5">
                                            <p:graphicEl>
                                              <a:dgm id="{E7B7547F-A813-4DEF-A818-3B2F53292203}"/>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graphicEl>
                                              <a:dgm id="{83948060-E0D7-4D32-A328-AE63C5E9B6B0}"/>
                                            </p:graphicEl>
                                          </p:spTgt>
                                        </p:tgtEl>
                                        <p:attrNameLst>
                                          <p:attrName>style.visibility</p:attrName>
                                        </p:attrNameLst>
                                      </p:cBhvr>
                                      <p:to>
                                        <p:strVal val="visible"/>
                                      </p:to>
                                    </p:set>
                                    <p:animEffect transition="in" filter="fade">
                                      <p:cBhvr>
                                        <p:cTn id="27" dur="500"/>
                                        <p:tgtEl>
                                          <p:spTgt spid="5">
                                            <p:graphicEl>
                                              <a:dgm id="{83948060-E0D7-4D32-A328-AE63C5E9B6B0}"/>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graphicEl>
                                              <a:dgm id="{D4488815-268E-4D5B-B646-09B16825E657}"/>
                                            </p:graphicEl>
                                          </p:spTgt>
                                        </p:tgtEl>
                                        <p:attrNameLst>
                                          <p:attrName>style.visibility</p:attrName>
                                        </p:attrNameLst>
                                      </p:cBhvr>
                                      <p:to>
                                        <p:strVal val="visible"/>
                                      </p:to>
                                    </p:set>
                                    <p:animEffect transition="in" filter="fade">
                                      <p:cBhvr>
                                        <p:cTn id="30" dur="500"/>
                                        <p:tgtEl>
                                          <p:spTgt spid="5">
                                            <p:graphicEl>
                                              <a:dgm id="{D4488815-268E-4D5B-B646-09B16825E65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graphicEl>
                                              <a:dgm id="{69B852B0-DEC9-455C-898D-6BD5B394F73D}"/>
                                            </p:graphicEl>
                                          </p:spTgt>
                                        </p:tgtEl>
                                        <p:attrNameLst>
                                          <p:attrName>style.visibility</p:attrName>
                                        </p:attrNameLst>
                                      </p:cBhvr>
                                      <p:to>
                                        <p:strVal val="visible"/>
                                      </p:to>
                                    </p:set>
                                    <p:animEffect transition="in" filter="fade">
                                      <p:cBhvr>
                                        <p:cTn id="35" dur="500"/>
                                        <p:tgtEl>
                                          <p:spTgt spid="5">
                                            <p:graphicEl>
                                              <a:dgm id="{69B852B0-DEC9-455C-898D-6BD5B394F73D}"/>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graphicEl>
                                              <a:dgm id="{3CA44A85-8D9C-458F-B9AE-E9ACC1DC58A6}"/>
                                            </p:graphicEl>
                                          </p:spTgt>
                                        </p:tgtEl>
                                        <p:attrNameLst>
                                          <p:attrName>style.visibility</p:attrName>
                                        </p:attrNameLst>
                                      </p:cBhvr>
                                      <p:to>
                                        <p:strVal val="visible"/>
                                      </p:to>
                                    </p:set>
                                    <p:animEffect transition="in" filter="fade">
                                      <p:cBhvr>
                                        <p:cTn id="38" dur="500"/>
                                        <p:tgtEl>
                                          <p:spTgt spid="5">
                                            <p:graphicEl>
                                              <a:dgm id="{3CA44A85-8D9C-458F-B9AE-E9ACC1DC58A6}"/>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087D42D8-3BEF-4836-BDF5-2D6C6AC1748E}"/>
                                            </p:graphicEl>
                                          </p:spTgt>
                                        </p:tgtEl>
                                        <p:attrNameLst>
                                          <p:attrName>style.visibility</p:attrName>
                                        </p:attrNameLst>
                                      </p:cBhvr>
                                      <p:to>
                                        <p:strVal val="visible"/>
                                      </p:to>
                                    </p:set>
                                    <p:animEffect transition="in" filter="fade">
                                      <p:cBhvr>
                                        <p:cTn id="41" dur="500"/>
                                        <p:tgtEl>
                                          <p:spTgt spid="5">
                                            <p:graphicEl>
                                              <a:dgm id="{087D42D8-3BEF-4836-BDF5-2D6C6AC1748E}"/>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B0A12C6D-45B6-413A-A7F2-139831887B07}"/>
                                            </p:graphicEl>
                                          </p:spTgt>
                                        </p:tgtEl>
                                        <p:attrNameLst>
                                          <p:attrName>style.visibility</p:attrName>
                                        </p:attrNameLst>
                                      </p:cBhvr>
                                      <p:to>
                                        <p:strVal val="visible"/>
                                      </p:to>
                                    </p:set>
                                    <p:animEffect transition="in" filter="fade">
                                      <p:cBhvr>
                                        <p:cTn id="44" dur="500"/>
                                        <p:tgtEl>
                                          <p:spTgt spid="5">
                                            <p:graphicEl>
                                              <a:dgm id="{B0A12C6D-45B6-413A-A7F2-139831887B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fontScale="70000" lnSpcReduction="20000"/>
          </a:bodyPr>
          <a:lstStyle/>
          <a:p>
            <a:r>
              <a:rPr lang="en-GB" dirty="0"/>
              <a:t>Before we take a look into each type of business ownership in greater detail, it’s important to understand the term ‘liability’ and its importance in business. </a:t>
            </a:r>
          </a:p>
          <a:p>
            <a:r>
              <a:rPr lang="en-GB" dirty="0">
                <a:solidFill>
                  <a:srgbClr val="000000"/>
                </a:solidFill>
              </a:rPr>
              <a:t>Dependent on the type of business ownership, the owners will either have limited or unlimited liability. </a:t>
            </a:r>
          </a:p>
          <a:p>
            <a:r>
              <a:rPr lang="en-GB" dirty="0">
                <a:solidFill>
                  <a:srgbClr val="000000"/>
                </a:solidFill>
              </a:rPr>
              <a:t>With limited liability, the liability of the owners for any losses, debt, or claims the business faces is limited to the amount of money they have invested into the business and their personal assets are not at risk.</a:t>
            </a:r>
          </a:p>
          <a:p>
            <a:r>
              <a:rPr lang="en-GB" dirty="0">
                <a:solidFill>
                  <a:srgbClr val="000000"/>
                </a:solidFill>
              </a:rPr>
              <a:t>Whereas, with unlimited liability, the owner of the business is personally responsible for any losses, debts, or claims that the business experiences and their personal assets such as a house or a car etc. are at risk should the business have insufficient funds to cover any of these liabilities. </a:t>
            </a:r>
          </a:p>
          <a:p>
            <a:r>
              <a:rPr lang="en-GB" dirty="0">
                <a:solidFill>
                  <a:srgbClr val="000000"/>
                </a:solidFill>
              </a:rPr>
              <a:t>To protect the business against the risk of being sued or being legally held responsible, business owners can purchase insurance in a similar fashion to a person purchasing car or home insurance which can provide cover for the business against damages and legal costs that may be made against the business.</a:t>
            </a:r>
          </a:p>
        </p:txBody>
      </p:sp>
    </p:spTree>
    <p:extLst>
      <p:ext uri="{BB962C8B-B14F-4D97-AF65-F5344CB8AC3E}">
        <p14:creationId xmlns:p14="http://schemas.microsoft.com/office/powerpoint/2010/main" val="211376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fontScale="92500" lnSpcReduction="10000"/>
          </a:bodyPr>
          <a:lstStyle/>
          <a:p>
            <a:r>
              <a:rPr lang="en-GB" dirty="0"/>
              <a:t>First of all, let’s take a look at privately owned businesses. </a:t>
            </a:r>
          </a:p>
          <a:p>
            <a:r>
              <a:rPr lang="en-GB" dirty="0"/>
              <a:t>Private businesses are owned by people with the aim of making a profit. </a:t>
            </a:r>
          </a:p>
          <a:p>
            <a:r>
              <a:rPr lang="en-GB" dirty="0"/>
              <a:t>However, in exchange for this they are liable for all aspects of the business and are likely to take many risks. </a:t>
            </a:r>
          </a:p>
          <a:p>
            <a:r>
              <a:rPr lang="en-GB" dirty="0"/>
              <a:t>Private businesses range in size from just one person to multiple partners across many different types of ownership which include:</a:t>
            </a:r>
          </a:p>
          <a:p>
            <a:pPr lvl="1"/>
            <a:r>
              <a:rPr lang="en-GB" dirty="0"/>
              <a:t>Sole trader</a:t>
            </a:r>
          </a:p>
          <a:p>
            <a:pPr lvl="1"/>
            <a:r>
              <a:rPr lang="en-GB" dirty="0"/>
              <a:t>Partnership</a:t>
            </a:r>
          </a:p>
          <a:p>
            <a:pPr lvl="1"/>
            <a:r>
              <a:rPr lang="en-GB" dirty="0"/>
              <a:t>Private limited company</a:t>
            </a:r>
          </a:p>
          <a:p>
            <a:pPr lvl="1"/>
            <a:r>
              <a:rPr lang="en-GB" dirty="0"/>
              <a:t>Public limited company</a:t>
            </a:r>
          </a:p>
          <a:p>
            <a:pPr lvl="1"/>
            <a:r>
              <a:rPr lang="en-GB" dirty="0"/>
              <a:t>Cooperative</a:t>
            </a:r>
          </a:p>
        </p:txBody>
      </p:sp>
    </p:spTree>
    <p:extLst>
      <p:ext uri="{BB962C8B-B14F-4D97-AF65-F5344CB8AC3E}">
        <p14:creationId xmlns:p14="http://schemas.microsoft.com/office/powerpoint/2010/main" val="298605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2419-4AB2-40B0-B00F-395480C9EEC7}"/>
              </a:ext>
            </a:extLst>
          </p:cNvPr>
          <p:cNvSpPr>
            <a:spLocks noGrp="1"/>
          </p:cNvSpPr>
          <p:nvPr>
            <p:ph type="title"/>
          </p:nvPr>
        </p:nvSpPr>
        <p:spPr/>
        <p:txBody>
          <a:bodyPr/>
          <a:lstStyle/>
          <a:p>
            <a:r>
              <a:rPr lang="en-GB" dirty="0"/>
              <a:t>Ownership and Liability:</a:t>
            </a:r>
          </a:p>
        </p:txBody>
      </p:sp>
      <p:sp>
        <p:nvSpPr>
          <p:cNvPr id="3" name="Content Placeholder 2">
            <a:extLst>
              <a:ext uri="{FF2B5EF4-FFF2-40B4-BE49-F238E27FC236}">
                <a16:creationId xmlns:a16="http://schemas.microsoft.com/office/drawing/2014/main" id="{3DF7CA50-7F1B-4A13-A813-2030A8F39DBB}"/>
              </a:ext>
            </a:extLst>
          </p:cNvPr>
          <p:cNvSpPr>
            <a:spLocks noGrp="1"/>
          </p:cNvSpPr>
          <p:nvPr>
            <p:ph idx="1"/>
          </p:nvPr>
        </p:nvSpPr>
        <p:spPr/>
        <p:txBody>
          <a:bodyPr>
            <a:normAutofit fontScale="92500" lnSpcReduction="10000"/>
          </a:bodyPr>
          <a:lstStyle/>
          <a:p>
            <a:pPr marL="0" indent="0">
              <a:lnSpc>
                <a:spcPct val="100000"/>
              </a:lnSpc>
              <a:buNone/>
            </a:pPr>
            <a:r>
              <a:rPr lang="en-GB" sz="2400" b="1" dirty="0"/>
              <a:t>Activity 2</a:t>
            </a:r>
            <a:r>
              <a:rPr lang="en-GB" sz="2400" dirty="0"/>
              <a:t>: Ownership and Liability.</a:t>
            </a:r>
          </a:p>
          <a:p>
            <a:pPr marL="0" indent="0">
              <a:lnSpc>
                <a:spcPct val="100000"/>
              </a:lnSpc>
              <a:buNone/>
            </a:pPr>
            <a:endParaRPr lang="en-GB" sz="2400" dirty="0"/>
          </a:p>
          <a:p>
            <a:pPr marL="0" indent="0">
              <a:lnSpc>
                <a:spcPct val="100000"/>
              </a:lnSpc>
              <a:buNone/>
            </a:pPr>
            <a:r>
              <a:rPr lang="en-GB" sz="2400" dirty="0"/>
              <a:t>Watch the video on the various types of business ownership on the following slide and complete the tasks below in your activity workbook:</a:t>
            </a:r>
          </a:p>
          <a:p>
            <a:pPr marL="0" indent="0">
              <a:lnSpc>
                <a:spcPct val="100000"/>
              </a:lnSpc>
              <a:buNone/>
            </a:pPr>
            <a:endParaRPr lang="en-GB" sz="2400" b="1" dirty="0">
              <a:solidFill>
                <a:srgbClr val="000000"/>
              </a:solidFill>
            </a:endParaRPr>
          </a:p>
          <a:p>
            <a:pPr marL="342900" indent="-342900">
              <a:lnSpc>
                <a:spcPct val="100000"/>
              </a:lnSpc>
              <a:buFont typeface="+mj-lt"/>
              <a:buAutoNum type="arabicPeriod"/>
            </a:pPr>
            <a:r>
              <a:rPr lang="en-GB" sz="2400" dirty="0">
                <a:ea typeface="Calibri" panose="020F0502020204030204" pitchFamily="34" charset="0"/>
              </a:rPr>
              <a:t>Sole Trader vs Partnership Starting a Business Scenario.</a:t>
            </a:r>
          </a:p>
          <a:p>
            <a:pPr marL="342900" indent="-342900">
              <a:lnSpc>
                <a:spcPct val="100000"/>
              </a:lnSpc>
              <a:buFont typeface="+mj-lt"/>
              <a:buAutoNum type="arabicPeriod"/>
            </a:pPr>
            <a:r>
              <a:rPr lang="en-GB" sz="2400" dirty="0">
                <a:ea typeface="Calibri" panose="020F0502020204030204" pitchFamily="34" charset="0"/>
              </a:rPr>
              <a:t>Becoming a Limited Company Scenario: Private vs Public.</a:t>
            </a:r>
          </a:p>
          <a:p>
            <a:pPr marL="342900" indent="-342900">
              <a:lnSpc>
                <a:spcPct val="100000"/>
              </a:lnSpc>
              <a:buFont typeface="+mj-lt"/>
              <a:buAutoNum type="arabicPeriod"/>
            </a:pPr>
            <a:r>
              <a:rPr lang="en-GB" sz="2400" dirty="0">
                <a:ea typeface="Calibri" panose="020F0502020204030204" pitchFamily="34" charset="0"/>
              </a:rPr>
              <a:t>Finding out about Franchises.</a:t>
            </a:r>
          </a:p>
          <a:p>
            <a:pPr marL="342900" indent="-342900">
              <a:lnSpc>
                <a:spcPct val="100000"/>
              </a:lnSpc>
              <a:buFont typeface="+mj-lt"/>
              <a:buAutoNum type="arabicPeriod"/>
            </a:pPr>
            <a:endParaRPr lang="en-GB" sz="2400" dirty="0">
              <a:ea typeface="Calibri" panose="020F0502020204030204" pitchFamily="34" charset="0"/>
            </a:endParaRPr>
          </a:p>
          <a:p>
            <a:pPr marL="0" indent="0">
              <a:lnSpc>
                <a:spcPct val="100000"/>
              </a:lnSpc>
              <a:buNone/>
            </a:pPr>
            <a:r>
              <a:rPr lang="en-GB" sz="2400" b="1" dirty="0">
                <a:ea typeface="Calibri" panose="020F0502020204030204" pitchFamily="34" charset="0"/>
              </a:rPr>
              <a:t>Extension task</a:t>
            </a:r>
            <a:r>
              <a:rPr lang="en-GB" sz="2400" dirty="0">
                <a:ea typeface="Calibri" panose="020F0502020204030204" pitchFamily="34" charset="0"/>
              </a:rPr>
              <a:t>: types of business ownership wordsearch. </a:t>
            </a:r>
          </a:p>
          <a:p>
            <a:pPr marL="0" indent="0">
              <a:lnSpc>
                <a:spcPct val="100000"/>
              </a:lnSpc>
              <a:buNone/>
            </a:pPr>
            <a:endParaRPr lang="en-GB" sz="2400" dirty="0">
              <a:ea typeface="Calibri" panose="020F0502020204030204" pitchFamily="34" charset="0"/>
            </a:endParaRPr>
          </a:p>
          <a:p>
            <a:pPr marL="0" indent="0">
              <a:lnSpc>
                <a:spcPct val="100000"/>
              </a:lnSpc>
              <a:buNone/>
            </a:pPr>
            <a:endParaRPr lang="en-GB" sz="2400" b="1" dirty="0">
              <a:solidFill>
                <a:srgbClr val="000000"/>
              </a:solidFill>
            </a:endParaRPr>
          </a:p>
        </p:txBody>
      </p:sp>
    </p:spTree>
    <p:extLst>
      <p:ext uri="{BB962C8B-B14F-4D97-AF65-F5344CB8AC3E}">
        <p14:creationId xmlns:p14="http://schemas.microsoft.com/office/powerpoint/2010/main" val="12938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4411</Words>
  <Application>Microsoft Office PowerPoint</Application>
  <PresentationFormat>Widescreen</PresentationFormat>
  <Paragraphs>310</Paragraphs>
  <Slides>44</Slides>
  <Notes>15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vt:lpstr>
      <vt:lpstr>Calibri</vt:lpstr>
      <vt:lpstr>ReithSans</vt:lpstr>
      <vt:lpstr>Verdana</vt:lpstr>
      <vt:lpstr>1_Office Theme</vt:lpstr>
      <vt:lpstr>BTEC Level 3 in Business</vt:lpstr>
      <vt:lpstr>Learning Aim A</vt:lpstr>
      <vt:lpstr>Learning Aim A1</vt:lpstr>
      <vt:lpstr>Features of Businesses</vt:lpstr>
      <vt:lpstr>Features of Businesses</vt:lpstr>
      <vt:lpstr>Ownership and Liability:</vt:lpstr>
      <vt:lpstr>Ownership and Liability:</vt:lpstr>
      <vt:lpstr>Ownership and Liability:</vt:lpstr>
      <vt:lpstr>Ownership and Liability:</vt:lpstr>
      <vt:lpstr>Ownership and Liability:</vt:lpstr>
      <vt:lpstr>Contrasting businesses</vt:lpstr>
      <vt:lpstr>Contrasting businesses</vt:lpstr>
      <vt:lpstr>Ownership and Liability: Private – Sole Trader</vt:lpstr>
      <vt:lpstr>Ownership and Liability: Private – Partnership</vt:lpstr>
      <vt:lpstr>Ownership and Liability: Private – Private Limited Company</vt:lpstr>
      <vt:lpstr>Ownership and Liability: Private – Public Limited Company</vt:lpstr>
      <vt:lpstr>Ownership and Liability: Private – Cooperative </vt:lpstr>
      <vt:lpstr>Ownership and Liability: Public</vt:lpstr>
      <vt:lpstr>Ownership and Liability: Public</vt:lpstr>
      <vt:lpstr>Ownership and Liability: Public</vt:lpstr>
      <vt:lpstr>Ownership and Liability: Not for profit</vt:lpstr>
      <vt:lpstr>Ownership and Liability: Not for profit</vt:lpstr>
      <vt:lpstr>Ownership and Liability</vt:lpstr>
      <vt:lpstr>Purposes</vt:lpstr>
      <vt:lpstr>Purposes</vt:lpstr>
      <vt:lpstr>Purposes</vt:lpstr>
      <vt:lpstr>Sectors:</vt:lpstr>
      <vt:lpstr>Sectors: Primary</vt:lpstr>
      <vt:lpstr>Sectors: Secondary</vt:lpstr>
      <vt:lpstr>Sectors: Tertiary</vt:lpstr>
      <vt:lpstr>Sectors: Quaternary</vt:lpstr>
      <vt:lpstr>Sectors:</vt:lpstr>
      <vt:lpstr>Scope of Business Activities:</vt:lpstr>
      <vt:lpstr>Scope of Business Activities: Local</vt:lpstr>
      <vt:lpstr>Scope of Business Activities: Local</vt:lpstr>
      <vt:lpstr>Scope of Business Activities: Local</vt:lpstr>
      <vt:lpstr>Scope of Business Activities: National</vt:lpstr>
      <vt:lpstr>Scope of Business Activities: National</vt:lpstr>
      <vt:lpstr>Scope of Business Activities: National</vt:lpstr>
      <vt:lpstr>Scope of Business Activities: National</vt:lpstr>
      <vt:lpstr>Scope of Business Activities: International</vt:lpstr>
      <vt:lpstr>Scope of Business Activities: International</vt:lpstr>
      <vt:lpstr>Scope of Business Activities: International</vt:lpstr>
      <vt:lpstr>Scope of Business Activities: International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Level 3 in Business</dc:title>
  <dc:creator>Chukwudi J</dc:creator>
  <cp:lastModifiedBy>Chukwudi J</cp:lastModifiedBy>
  <cp:revision>1</cp:revision>
  <dcterms:created xsi:type="dcterms:W3CDTF">2023-03-06T13:05:55Z</dcterms:created>
  <dcterms:modified xsi:type="dcterms:W3CDTF">2023-03-06T13:06:34Z</dcterms:modified>
</cp:coreProperties>
</file>